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43" r:id="rId2"/>
    <p:sldId id="356" r:id="rId3"/>
    <p:sldId id="357" r:id="rId4"/>
    <p:sldId id="358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59" r:id="rId13"/>
    <p:sldId id="345" r:id="rId14"/>
    <p:sldId id="346" r:id="rId15"/>
    <p:sldId id="347" r:id="rId16"/>
    <p:sldId id="348" r:id="rId17"/>
    <p:sldId id="349" r:id="rId18"/>
    <p:sldId id="350" r:id="rId19"/>
    <p:sldId id="354" r:id="rId20"/>
    <p:sldId id="351" r:id="rId21"/>
    <p:sldId id="360" r:id="rId2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907" autoAdjust="0"/>
    <p:restoredTop sz="90457" autoAdjust="0"/>
  </p:normalViewPr>
  <p:slideViewPr>
    <p:cSldViewPr snapToGrid="0" snapToObjects="1">
      <p:cViewPr>
        <p:scale>
          <a:sx n="66" d="100"/>
          <a:sy n="66" d="100"/>
        </p:scale>
        <p:origin x="-101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2EB9BA-9648-4CAD-90FB-B324BC6C4762}" type="doc">
      <dgm:prSet loTypeId="urn:microsoft.com/office/officeart/2005/8/layout/vProcess5" loCatId="process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813092FF-A638-4080-9A76-A5F06D08E007}">
      <dgm:prSet phldrT="[Text]"/>
      <dgm:spPr/>
      <dgm:t>
        <a:bodyPr/>
        <a:lstStyle/>
        <a:p>
          <a:r>
            <a:rPr lang="en-GB" dirty="0" smtClean="0"/>
            <a:t>Define the namespace each </a:t>
          </a:r>
          <a:r>
            <a:rPr lang="en-GB" dirty="0" err="1" smtClean="0"/>
            <a:t>DataSource</a:t>
          </a:r>
          <a:r>
            <a:rPr lang="en-GB" dirty="0" smtClean="0"/>
            <a:t> owns</a:t>
          </a:r>
          <a:endParaRPr lang="en-GB" dirty="0"/>
        </a:p>
      </dgm:t>
    </dgm:pt>
    <dgm:pt modelId="{305EE041-105D-42D4-B1EF-129D5928AFAB}" type="parTrans" cxnId="{735CDE23-9FB5-43B0-9E25-91BCB90CCB6F}">
      <dgm:prSet/>
      <dgm:spPr/>
      <dgm:t>
        <a:bodyPr/>
        <a:lstStyle/>
        <a:p>
          <a:endParaRPr lang="en-GB"/>
        </a:p>
      </dgm:t>
    </dgm:pt>
    <dgm:pt modelId="{1EB61A58-A237-465D-A4F8-D8EAC4C15531}" type="sibTrans" cxnId="{735CDE23-9FB5-43B0-9E25-91BCB90CCB6F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GB"/>
        </a:p>
      </dgm:t>
    </dgm:pt>
    <dgm:pt modelId="{7F948DC5-CF1A-4903-A16A-D643C31E9FCB}">
      <dgm:prSet/>
      <dgm:spPr/>
      <dgm:t>
        <a:bodyPr/>
        <a:lstStyle/>
        <a:p>
          <a:r>
            <a:rPr lang="en-GB" dirty="0" smtClean="0"/>
            <a:t>Define load balancing and failover strategies in a single location</a:t>
          </a:r>
        </a:p>
      </dgm:t>
    </dgm:pt>
    <dgm:pt modelId="{B22FA17B-EF42-4D22-9A1A-CDC80D913397}" type="parTrans" cxnId="{A79997C8-D739-4D11-AE71-46DCD1969C3F}">
      <dgm:prSet/>
      <dgm:spPr/>
      <dgm:t>
        <a:bodyPr/>
        <a:lstStyle/>
        <a:p>
          <a:endParaRPr lang="en-GB"/>
        </a:p>
      </dgm:t>
    </dgm:pt>
    <dgm:pt modelId="{0FC7237E-FBA8-4287-8ED6-B55384B7164D}" type="sibTrans" cxnId="{A79997C8-D739-4D11-AE71-46DCD1969C3F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GB"/>
        </a:p>
      </dgm:t>
    </dgm:pt>
    <dgm:pt modelId="{D7D4D1D7-60F3-4333-8EA0-3EA5E0CA82D5}">
      <dgm:prSet/>
      <dgm:spPr/>
      <dgm:t>
        <a:bodyPr/>
        <a:lstStyle/>
        <a:p>
          <a:r>
            <a:rPr lang="en-GB" smtClean="0"/>
            <a:t>Reduce bandwidth &amp; number of connections</a:t>
          </a:r>
          <a:endParaRPr lang="en-GB" dirty="0" smtClean="0"/>
        </a:p>
      </dgm:t>
    </dgm:pt>
    <dgm:pt modelId="{4AC47841-C2BA-4CAB-90B2-380324D2A677}" type="parTrans" cxnId="{116CFD3D-8658-40A9-841F-B2383D036328}">
      <dgm:prSet/>
      <dgm:spPr/>
      <dgm:t>
        <a:bodyPr/>
        <a:lstStyle/>
        <a:p>
          <a:endParaRPr lang="en-GB"/>
        </a:p>
      </dgm:t>
    </dgm:pt>
    <dgm:pt modelId="{F3846E3C-01F6-4264-88B5-B94A1E8518C9}" type="sibTrans" cxnId="{116CFD3D-8658-40A9-841F-B2383D036328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GB"/>
        </a:p>
      </dgm:t>
    </dgm:pt>
    <dgm:pt modelId="{A1624898-3DC5-4A3C-9460-C06EF5E17C9A}">
      <dgm:prSet/>
      <dgm:spPr/>
      <dgm:t>
        <a:bodyPr/>
        <a:lstStyle/>
        <a:p>
          <a:r>
            <a:rPr lang="en-GB" smtClean="0"/>
            <a:t>Simplifies configuration</a:t>
          </a:r>
          <a:endParaRPr lang="en-GB" dirty="0" smtClean="0"/>
        </a:p>
      </dgm:t>
    </dgm:pt>
    <dgm:pt modelId="{6A825C97-4961-43A9-8895-83E6D0EA5F05}" type="parTrans" cxnId="{C2652623-4412-44B9-9D45-5F7ECC580F1C}">
      <dgm:prSet/>
      <dgm:spPr/>
      <dgm:t>
        <a:bodyPr/>
        <a:lstStyle/>
        <a:p>
          <a:endParaRPr lang="en-GB"/>
        </a:p>
      </dgm:t>
    </dgm:pt>
    <dgm:pt modelId="{70FD3D73-8DA1-48E4-8A51-A47BB142A0AE}" type="sibTrans" cxnId="{C2652623-4412-44B9-9D45-5F7ECC580F1C}">
      <dgm:prSet/>
      <dgm:spPr/>
      <dgm:t>
        <a:bodyPr/>
        <a:lstStyle/>
        <a:p>
          <a:endParaRPr lang="en-GB"/>
        </a:p>
      </dgm:t>
    </dgm:pt>
    <dgm:pt modelId="{FFCBB5A7-2F9F-41B4-ABAF-FEB59FFB0707}" type="pres">
      <dgm:prSet presAssocID="{E62EB9BA-9648-4CAD-90FB-B324BC6C476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B622C24-2C13-4648-820C-7C210B17D4BA}" type="pres">
      <dgm:prSet presAssocID="{E62EB9BA-9648-4CAD-90FB-B324BC6C4762}" presName="dummyMaxCanvas" presStyleCnt="0">
        <dgm:presLayoutVars/>
      </dgm:prSet>
      <dgm:spPr/>
    </dgm:pt>
    <dgm:pt modelId="{C1F7221A-A511-41A2-9572-C27F0661B061}" type="pres">
      <dgm:prSet presAssocID="{E62EB9BA-9648-4CAD-90FB-B324BC6C4762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5596663-C5BA-48D9-BE83-DF83DDD0D613}" type="pres">
      <dgm:prSet presAssocID="{E62EB9BA-9648-4CAD-90FB-B324BC6C4762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1FC69BB-8140-434A-8B7C-171E75D24D6D}" type="pres">
      <dgm:prSet presAssocID="{E62EB9BA-9648-4CAD-90FB-B324BC6C4762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6076289-69E2-4282-9CB2-91ED423873A4}" type="pres">
      <dgm:prSet presAssocID="{E62EB9BA-9648-4CAD-90FB-B324BC6C4762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975D68D-CCEE-406B-ABC4-9EA7A8BBFC11}" type="pres">
      <dgm:prSet presAssocID="{E62EB9BA-9648-4CAD-90FB-B324BC6C4762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7E6DC7-DD98-41FF-8508-5DE6957AF3AF}" type="pres">
      <dgm:prSet presAssocID="{E62EB9BA-9648-4CAD-90FB-B324BC6C4762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7253C4B-FB92-4F16-8B5D-9C6814977E9C}" type="pres">
      <dgm:prSet presAssocID="{E62EB9BA-9648-4CAD-90FB-B324BC6C4762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1952564-AB13-450D-B0FC-C78CD478AB15}" type="pres">
      <dgm:prSet presAssocID="{E62EB9BA-9648-4CAD-90FB-B324BC6C4762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76FAEF0-AF5B-4A74-948A-D5A21A7CD1B3}" type="pres">
      <dgm:prSet presAssocID="{E62EB9BA-9648-4CAD-90FB-B324BC6C4762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0DC42A9-B9E1-4E3D-B065-EBBDAF27094E}" type="pres">
      <dgm:prSet presAssocID="{E62EB9BA-9648-4CAD-90FB-B324BC6C4762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68936A-C6C6-4604-88E0-57525F215844}" type="pres">
      <dgm:prSet presAssocID="{E62EB9BA-9648-4CAD-90FB-B324BC6C4762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0B0EF6B-D113-4245-A5F9-92BFC980875F}" type="presOf" srcId="{A1624898-3DC5-4A3C-9460-C06EF5E17C9A}" destId="{DD68936A-C6C6-4604-88E0-57525F215844}" srcOrd="1" destOrd="0" presId="urn:microsoft.com/office/officeart/2005/8/layout/vProcess5"/>
    <dgm:cxn modelId="{64AF28E2-0FE1-4336-9E55-B749A522FF6A}" type="presOf" srcId="{7F948DC5-CF1A-4903-A16A-D643C31E9FCB}" destId="{15596663-C5BA-48D9-BE83-DF83DDD0D613}" srcOrd="0" destOrd="0" presId="urn:microsoft.com/office/officeart/2005/8/layout/vProcess5"/>
    <dgm:cxn modelId="{ABE090CF-0EFF-4133-9564-E10E8448B478}" type="presOf" srcId="{E62EB9BA-9648-4CAD-90FB-B324BC6C4762}" destId="{FFCBB5A7-2F9F-41B4-ABAF-FEB59FFB0707}" srcOrd="0" destOrd="0" presId="urn:microsoft.com/office/officeart/2005/8/layout/vProcess5"/>
    <dgm:cxn modelId="{C2362451-AD13-4E38-8268-C362E1493740}" type="presOf" srcId="{D7D4D1D7-60F3-4333-8EA0-3EA5E0CA82D5}" destId="{D0DC42A9-B9E1-4E3D-B065-EBBDAF27094E}" srcOrd="1" destOrd="0" presId="urn:microsoft.com/office/officeart/2005/8/layout/vProcess5"/>
    <dgm:cxn modelId="{FBA8B821-79E1-4472-A298-112C49EACB5B}" type="presOf" srcId="{813092FF-A638-4080-9A76-A5F06D08E007}" destId="{C1F7221A-A511-41A2-9572-C27F0661B061}" srcOrd="0" destOrd="0" presId="urn:microsoft.com/office/officeart/2005/8/layout/vProcess5"/>
    <dgm:cxn modelId="{031F08E0-8E1A-4D3D-81A8-13C719394D18}" type="presOf" srcId="{A1624898-3DC5-4A3C-9460-C06EF5E17C9A}" destId="{56076289-69E2-4282-9CB2-91ED423873A4}" srcOrd="0" destOrd="0" presId="urn:microsoft.com/office/officeart/2005/8/layout/vProcess5"/>
    <dgm:cxn modelId="{3081835E-033F-4FE0-9CBF-88DC83792873}" type="presOf" srcId="{7F948DC5-CF1A-4903-A16A-D643C31E9FCB}" destId="{676FAEF0-AF5B-4A74-948A-D5A21A7CD1B3}" srcOrd="1" destOrd="0" presId="urn:microsoft.com/office/officeart/2005/8/layout/vProcess5"/>
    <dgm:cxn modelId="{5AEA18E3-D71C-4737-A2C4-F6FB5545F2F7}" type="presOf" srcId="{813092FF-A638-4080-9A76-A5F06D08E007}" destId="{21952564-AB13-450D-B0FC-C78CD478AB15}" srcOrd="1" destOrd="0" presId="urn:microsoft.com/office/officeart/2005/8/layout/vProcess5"/>
    <dgm:cxn modelId="{35453D45-402A-4ED0-84D7-42A8BC37CA8A}" type="presOf" srcId="{1EB61A58-A237-465D-A4F8-D8EAC4C15531}" destId="{8975D68D-CCEE-406B-ABC4-9EA7A8BBFC11}" srcOrd="0" destOrd="0" presId="urn:microsoft.com/office/officeart/2005/8/layout/vProcess5"/>
    <dgm:cxn modelId="{C2652623-4412-44B9-9D45-5F7ECC580F1C}" srcId="{E62EB9BA-9648-4CAD-90FB-B324BC6C4762}" destId="{A1624898-3DC5-4A3C-9460-C06EF5E17C9A}" srcOrd="3" destOrd="0" parTransId="{6A825C97-4961-43A9-8895-83E6D0EA5F05}" sibTransId="{70FD3D73-8DA1-48E4-8A51-A47BB142A0AE}"/>
    <dgm:cxn modelId="{8566DFDB-85F4-4D7A-9387-55C00E0B81A1}" type="presOf" srcId="{F3846E3C-01F6-4264-88B5-B94A1E8518C9}" destId="{27253C4B-FB92-4F16-8B5D-9C6814977E9C}" srcOrd="0" destOrd="0" presId="urn:microsoft.com/office/officeart/2005/8/layout/vProcess5"/>
    <dgm:cxn modelId="{116CFD3D-8658-40A9-841F-B2383D036328}" srcId="{E62EB9BA-9648-4CAD-90FB-B324BC6C4762}" destId="{D7D4D1D7-60F3-4333-8EA0-3EA5E0CA82D5}" srcOrd="2" destOrd="0" parTransId="{4AC47841-C2BA-4CAB-90B2-380324D2A677}" sibTransId="{F3846E3C-01F6-4264-88B5-B94A1E8518C9}"/>
    <dgm:cxn modelId="{4E3BD517-F48D-4FD8-9F70-D04CC7E88E69}" type="presOf" srcId="{D7D4D1D7-60F3-4333-8EA0-3EA5E0CA82D5}" destId="{41FC69BB-8140-434A-8B7C-171E75D24D6D}" srcOrd="0" destOrd="0" presId="urn:microsoft.com/office/officeart/2005/8/layout/vProcess5"/>
    <dgm:cxn modelId="{735CDE23-9FB5-43B0-9E25-91BCB90CCB6F}" srcId="{E62EB9BA-9648-4CAD-90FB-B324BC6C4762}" destId="{813092FF-A638-4080-9A76-A5F06D08E007}" srcOrd="0" destOrd="0" parTransId="{305EE041-105D-42D4-B1EF-129D5928AFAB}" sibTransId="{1EB61A58-A237-465D-A4F8-D8EAC4C15531}"/>
    <dgm:cxn modelId="{A79997C8-D739-4D11-AE71-46DCD1969C3F}" srcId="{E62EB9BA-9648-4CAD-90FB-B324BC6C4762}" destId="{7F948DC5-CF1A-4903-A16A-D643C31E9FCB}" srcOrd="1" destOrd="0" parTransId="{B22FA17B-EF42-4D22-9A1A-CDC80D913397}" sibTransId="{0FC7237E-FBA8-4287-8ED6-B55384B7164D}"/>
    <dgm:cxn modelId="{E91750D3-DB05-4DE0-B425-B0FCB9E744B6}" type="presOf" srcId="{0FC7237E-FBA8-4287-8ED6-B55384B7164D}" destId="{4A7E6DC7-DD98-41FF-8508-5DE6957AF3AF}" srcOrd="0" destOrd="0" presId="urn:microsoft.com/office/officeart/2005/8/layout/vProcess5"/>
    <dgm:cxn modelId="{6D0DFD09-BD26-4D42-A9C7-3174D9C26D86}" type="presParOf" srcId="{FFCBB5A7-2F9F-41B4-ABAF-FEB59FFB0707}" destId="{4B622C24-2C13-4648-820C-7C210B17D4BA}" srcOrd="0" destOrd="0" presId="urn:microsoft.com/office/officeart/2005/8/layout/vProcess5"/>
    <dgm:cxn modelId="{C9D4BC97-1F0D-47B4-9515-C505A92A5D7C}" type="presParOf" srcId="{FFCBB5A7-2F9F-41B4-ABAF-FEB59FFB0707}" destId="{C1F7221A-A511-41A2-9572-C27F0661B061}" srcOrd="1" destOrd="0" presId="urn:microsoft.com/office/officeart/2005/8/layout/vProcess5"/>
    <dgm:cxn modelId="{FE9AC719-5A86-45F1-872A-B6F0FABC66F2}" type="presParOf" srcId="{FFCBB5A7-2F9F-41B4-ABAF-FEB59FFB0707}" destId="{15596663-C5BA-48D9-BE83-DF83DDD0D613}" srcOrd="2" destOrd="0" presId="urn:microsoft.com/office/officeart/2005/8/layout/vProcess5"/>
    <dgm:cxn modelId="{F3EE7D6F-C04F-4A1D-A4BA-1BDCEEAE368A}" type="presParOf" srcId="{FFCBB5A7-2F9F-41B4-ABAF-FEB59FFB0707}" destId="{41FC69BB-8140-434A-8B7C-171E75D24D6D}" srcOrd="3" destOrd="0" presId="urn:microsoft.com/office/officeart/2005/8/layout/vProcess5"/>
    <dgm:cxn modelId="{13E7FDFE-CCBE-4F22-9C22-BD244F10938A}" type="presParOf" srcId="{FFCBB5A7-2F9F-41B4-ABAF-FEB59FFB0707}" destId="{56076289-69E2-4282-9CB2-91ED423873A4}" srcOrd="4" destOrd="0" presId="urn:microsoft.com/office/officeart/2005/8/layout/vProcess5"/>
    <dgm:cxn modelId="{AC09FBF7-3743-4F4A-9682-044BF639F11A}" type="presParOf" srcId="{FFCBB5A7-2F9F-41B4-ABAF-FEB59FFB0707}" destId="{8975D68D-CCEE-406B-ABC4-9EA7A8BBFC11}" srcOrd="5" destOrd="0" presId="urn:microsoft.com/office/officeart/2005/8/layout/vProcess5"/>
    <dgm:cxn modelId="{1A39F7A3-A0DD-492C-9471-AC225AF34952}" type="presParOf" srcId="{FFCBB5A7-2F9F-41B4-ABAF-FEB59FFB0707}" destId="{4A7E6DC7-DD98-41FF-8508-5DE6957AF3AF}" srcOrd="6" destOrd="0" presId="urn:microsoft.com/office/officeart/2005/8/layout/vProcess5"/>
    <dgm:cxn modelId="{738CFBEC-DF3D-405B-B60F-03128E3976FB}" type="presParOf" srcId="{FFCBB5A7-2F9F-41B4-ABAF-FEB59FFB0707}" destId="{27253C4B-FB92-4F16-8B5D-9C6814977E9C}" srcOrd="7" destOrd="0" presId="urn:microsoft.com/office/officeart/2005/8/layout/vProcess5"/>
    <dgm:cxn modelId="{E7D26711-5353-4D76-9E4B-591AD5F06A59}" type="presParOf" srcId="{FFCBB5A7-2F9F-41B4-ABAF-FEB59FFB0707}" destId="{21952564-AB13-450D-B0FC-C78CD478AB15}" srcOrd="8" destOrd="0" presId="urn:microsoft.com/office/officeart/2005/8/layout/vProcess5"/>
    <dgm:cxn modelId="{7CF1C907-EDBA-44B6-A01D-E642B29A9CE5}" type="presParOf" srcId="{FFCBB5A7-2F9F-41B4-ABAF-FEB59FFB0707}" destId="{676FAEF0-AF5B-4A74-948A-D5A21A7CD1B3}" srcOrd="9" destOrd="0" presId="urn:microsoft.com/office/officeart/2005/8/layout/vProcess5"/>
    <dgm:cxn modelId="{1D6A353D-CF7C-4D35-ABB6-DAE2B84AE4BF}" type="presParOf" srcId="{FFCBB5A7-2F9F-41B4-ABAF-FEB59FFB0707}" destId="{D0DC42A9-B9E1-4E3D-B065-EBBDAF27094E}" srcOrd="10" destOrd="0" presId="urn:microsoft.com/office/officeart/2005/8/layout/vProcess5"/>
    <dgm:cxn modelId="{0BBD3ACA-1878-4422-8753-D9EA7904852A}" type="presParOf" srcId="{FFCBB5A7-2F9F-41B4-ABAF-FEB59FFB0707}" destId="{DD68936A-C6C6-4604-88E0-57525F215844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F8A57C-B298-4311-A1DD-B4E1CD8CFA60}" type="doc">
      <dgm:prSet loTypeId="urn:microsoft.com/office/officeart/2005/8/layout/default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F17C95A2-6C6B-4A50-B59A-251F62EADBC7}">
      <dgm:prSet phldrT="[Text]"/>
      <dgm:spPr/>
      <dgm:t>
        <a:bodyPr/>
        <a:lstStyle/>
        <a:p>
          <a:r>
            <a:rPr lang="en-GB" dirty="0" smtClean="0"/>
            <a:t>Transformer defines where data is sourced, including load balancing and failover.</a:t>
          </a:r>
          <a:endParaRPr lang="en-GB" dirty="0"/>
        </a:p>
      </dgm:t>
    </dgm:pt>
    <dgm:pt modelId="{8BD123B5-235E-4C65-BAD8-C31797D8B36A}" type="parTrans" cxnId="{A36073C4-DFCD-4D2C-AD09-FFE51982AF14}">
      <dgm:prSet/>
      <dgm:spPr/>
      <dgm:t>
        <a:bodyPr/>
        <a:lstStyle/>
        <a:p>
          <a:endParaRPr lang="en-GB"/>
        </a:p>
      </dgm:t>
    </dgm:pt>
    <dgm:pt modelId="{36AC8D0D-CA45-48B3-A335-AA988D4C309E}" type="sibTrans" cxnId="{A36073C4-DFCD-4D2C-AD09-FFE51982AF14}">
      <dgm:prSet/>
      <dgm:spPr/>
      <dgm:t>
        <a:bodyPr/>
        <a:lstStyle/>
        <a:p>
          <a:endParaRPr lang="en-GB"/>
        </a:p>
      </dgm:t>
    </dgm:pt>
    <dgm:pt modelId="{353DF716-11D2-4282-922E-2272288606AA}">
      <dgm:prSet/>
      <dgm:spPr/>
      <dgm:t>
        <a:bodyPr/>
        <a:lstStyle/>
        <a:p>
          <a:r>
            <a:rPr lang="en-GB" dirty="0" smtClean="0"/>
            <a:t>Regardless of the number of Liberators and Integration Adapters </a:t>
          </a:r>
          <a:br>
            <a:rPr lang="en-GB" dirty="0" smtClean="0"/>
          </a:br>
          <a:r>
            <a:rPr lang="en-GB" dirty="0" smtClean="0"/>
            <a:t>you only require one connection (to Transformer),</a:t>
          </a:r>
          <a:br>
            <a:rPr lang="en-GB" dirty="0" smtClean="0"/>
          </a:br>
          <a:r>
            <a:rPr lang="en-GB" dirty="0" smtClean="0"/>
            <a:t>you only send data once.</a:t>
          </a:r>
        </a:p>
      </dgm:t>
    </dgm:pt>
    <dgm:pt modelId="{849A97AA-748C-41B7-BC33-BB1BA21EEC28}" type="parTrans" cxnId="{FA53C8DC-D416-4E3D-83CC-52842105C63A}">
      <dgm:prSet/>
      <dgm:spPr/>
      <dgm:t>
        <a:bodyPr/>
        <a:lstStyle/>
        <a:p>
          <a:endParaRPr lang="en-GB"/>
        </a:p>
      </dgm:t>
    </dgm:pt>
    <dgm:pt modelId="{8F05497B-583E-4DF6-8EE3-375A99F4BBEF}" type="sibTrans" cxnId="{FA53C8DC-D416-4E3D-83CC-52842105C63A}">
      <dgm:prSet/>
      <dgm:spPr/>
      <dgm:t>
        <a:bodyPr/>
        <a:lstStyle/>
        <a:p>
          <a:endParaRPr lang="en-GB"/>
        </a:p>
      </dgm:t>
    </dgm:pt>
    <dgm:pt modelId="{F9749AEF-CDCF-4AA5-A399-A5F9D77AB602}" type="pres">
      <dgm:prSet presAssocID="{ECF8A57C-B298-4311-A1DD-B4E1CD8CFA6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645C428-AE25-44AD-995A-9A1E73B6A992}" type="pres">
      <dgm:prSet presAssocID="{F17C95A2-6C6B-4A50-B59A-251F62EADBC7}" presName="node" presStyleLbl="node1" presStyleIdx="0" presStyleCnt="2" custLinFactNeighborY="136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445ACBC-69F3-4EEF-A7B6-8841225D2FE8}" type="pres">
      <dgm:prSet presAssocID="{36AC8D0D-CA45-48B3-A335-AA988D4C309E}" presName="sibTrans" presStyleCnt="0"/>
      <dgm:spPr/>
    </dgm:pt>
    <dgm:pt modelId="{43EEA70B-D58E-4F95-869E-2F4B74884D84}" type="pres">
      <dgm:prSet presAssocID="{353DF716-11D2-4282-922E-2272288606A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A53C8DC-D416-4E3D-83CC-52842105C63A}" srcId="{ECF8A57C-B298-4311-A1DD-B4E1CD8CFA60}" destId="{353DF716-11D2-4282-922E-2272288606AA}" srcOrd="1" destOrd="0" parTransId="{849A97AA-748C-41B7-BC33-BB1BA21EEC28}" sibTransId="{8F05497B-583E-4DF6-8EE3-375A99F4BBEF}"/>
    <dgm:cxn modelId="{F6EE499C-2B2A-448B-8BCA-DF62C99BC315}" type="presOf" srcId="{ECF8A57C-B298-4311-A1DD-B4E1CD8CFA60}" destId="{F9749AEF-CDCF-4AA5-A399-A5F9D77AB602}" srcOrd="0" destOrd="0" presId="urn:microsoft.com/office/officeart/2005/8/layout/default"/>
    <dgm:cxn modelId="{3F9AA928-7125-4C61-8722-EDA35CF4A6EF}" type="presOf" srcId="{F17C95A2-6C6B-4A50-B59A-251F62EADBC7}" destId="{4645C428-AE25-44AD-995A-9A1E73B6A992}" srcOrd="0" destOrd="0" presId="urn:microsoft.com/office/officeart/2005/8/layout/default"/>
    <dgm:cxn modelId="{A36073C4-DFCD-4D2C-AD09-FFE51982AF14}" srcId="{ECF8A57C-B298-4311-A1DD-B4E1CD8CFA60}" destId="{F17C95A2-6C6B-4A50-B59A-251F62EADBC7}" srcOrd="0" destOrd="0" parTransId="{8BD123B5-235E-4C65-BAD8-C31797D8B36A}" sibTransId="{36AC8D0D-CA45-48B3-A335-AA988D4C309E}"/>
    <dgm:cxn modelId="{27C76E90-D404-434F-B8B2-54498D402989}" type="presOf" srcId="{353DF716-11D2-4282-922E-2272288606AA}" destId="{43EEA70B-D58E-4F95-869E-2F4B74884D84}" srcOrd="0" destOrd="0" presId="urn:microsoft.com/office/officeart/2005/8/layout/default"/>
    <dgm:cxn modelId="{EB8D5EBD-25A8-4104-9D51-B10FEEB1E609}" type="presParOf" srcId="{F9749AEF-CDCF-4AA5-A399-A5F9D77AB602}" destId="{4645C428-AE25-44AD-995A-9A1E73B6A992}" srcOrd="0" destOrd="0" presId="urn:microsoft.com/office/officeart/2005/8/layout/default"/>
    <dgm:cxn modelId="{D117E1EE-6ED3-4548-A168-3277A5DD6C10}" type="presParOf" srcId="{F9749AEF-CDCF-4AA5-A399-A5F9D77AB602}" destId="{3445ACBC-69F3-4EEF-A7B6-8841225D2FE8}" srcOrd="1" destOrd="0" presId="urn:microsoft.com/office/officeart/2005/8/layout/default"/>
    <dgm:cxn modelId="{817177E0-DFF4-44E3-A7B2-46EF528909B5}" type="presParOf" srcId="{F9749AEF-CDCF-4AA5-A399-A5F9D77AB602}" destId="{43EEA70B-D58E-4F95-869E-2F4B74884D84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A64550-FE4D-45E4-B69A-742E07A6FF0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0385758A-40E5-4AB3-B109-A9DB917A8E35}">
      <dgm:prSet phldrT="[Text]" custT="1"/>
      <dgm:spPr/>
      <dgm:t>
        <a:bodyPr/>
        <a:lstStyle/>
        <a:p>
          <a:r>
            <a:rPr lang="en-GB" sz="2000" dirty="0" smtClean="0"/>
            <a:t>Data is requested from the 1</a:t>
          </a:r>
          <a:r>
            <a:rPr lang="en-GB" sz="2000" baseline="30000" dirty="0" smtClean="0"/>
            <a:t>st</a:t>
          </a:r>
          <a:r>
            <a:rPr lang="en-GB" sz="2000" dirty="0" smtClean="0"/>
            <a:t> peer only</a:t>
          </a:r>
          <a:br>
            <a:rPr lang="en-GB" sz="2000" dirty="0" smtClean="0"/>
          </a:br>
          <a:r>
            <a:rPr lang="en-GB" sz="2000" dirty="0" smtClean="0"/>
            <a:t>When the 1</a:t>
          </a:r>
          <a:r>
            <a:rPr lang="en-GB" sz="2000" baseline="30000" dirty="0" smtClean="0"/>
            <a:t>st</a:t>
          </a:r>
          <a:r>
            <a:rPr lang="en-GB" sz="2000" dirty="0" smtClean="0"/>
            <a:t> peer fails all requests are sent to the 2</a:t>
          </a:r>
          <a:r>
            <a:rPr lang="en-GB" sz="2000" baseline="30000" dirty="0" smtClean="0"/>
            <a:t>nd</a:t>
          </a:r>
          <a:r>
            <a:rPr lang="en-GB" sz="2000" dirty="0" smtClean="0"/>
            <a:t> peer</a:t>
          </a:r>
          <a:endParaRPr lang="en-GB" sz="2000" dirty="0"/>
        </a:p>
      </dgm:t>
    </dgm:pt>
    <dgm:pt modelId="{070E050C-4399-4977-B4A3-F7925384C855}" type="parTrans" cxnId="{8FDFFF00-A35D-40E4-9367-8A9B3A26D2CB}">
      <dgm:prSet/>
      <dgm:spPr/>
      <dgm:t>
        <a:bodyPr/>
        <a:lstStyle/>
        <a:p>
          <a:endParaRPr lang="en-GB"/>
        </a:p>
      </dgm:t>
    </dgm:pt>
    <dgm:pt modelId="{685C3200-11FE-4754-85E7-583BC4B582D7}" type="sibTrans" cxnId="{8FDFFF00-A35D-40E4-9367-8A9B3A26D2CB}">
      <dgm:prSet/>
      <dgm:spPr/>
      <dgm:t>
        <a:bodyPr/>
        <a:lstStyle/>
        <a:p>
          <a:endParaRPr lang="en-GB"/>
        </a:p>
      </dgm:t>
    </dgm:pt>
    <dgm:pt modelId="{4E32021D-96B9-4F96-8EFF-EC25A9DEAF52}">
      <dgm:prSet phldrT="[Text]" custT="1"/>
      <dgm:spPr/>
      <dgm:t>
        <a:bodyPr/>
        <a:lstStyle/>
        <a:p>
          <a:r>
            <a:rPr lang="en-GB" sz="2000" dirty="0" smtClean="0"/>
            <a:t>When the 1</a:t>
          </a:r>
          <a:r>
            <a:rPr lang="en-GB" sz="2000" baseline="30000" dirty="0" smtClean="0"/>
            <a:t>st</a:t>
          </a:r>
          <a:r>
            <a:rPr lang="en-GB" sz="2000" dirty="0" smtClean="0"/>
            <a:t> peer recovers all subsequent requests are sent to the 1</a:t>
          </a:r>
          <a:r>
            <a:rPr lang="en-GB" sz="2000" baseline="30000" dirty="0" smtClean="0"/>
            <a:t>st</a:t>
          </a:r>
          <a:r>
            <a:rPr lang="en-GB" sz="2000" dirty="0" smtClean="0"/>
            <a:t> peer but the previous requests are not “moved back”</a:t>
          </a:r>
          <a:endParaRPr lang="en-GB" sz="2000" dirty="0"/>
        </a:p>
      </dgm:t>
    </dgm:pt>
    <dgm:pt modelId="{6FE7217A-68D1-4C50-94DA-DA31A4A571A9}" type="parTrans" cxnId="{F095D80E-B1AF-4258-89F4-A4FBFC1470DD}">
      <dgm:prSet/>
      <dgm:spPr/>
      <dgm:t>
        <a:bodyPr/>
        <a:lstStyle/>
        <a:p>
          <a:endParaRPr lang="en-GB"/>
        </a:p>
      </dgm:t>
    </dgm:pt>
    <dgm:pt modelId="{47F5B4A9-AEB6-45FB-8CA2-D26348050993}" type="sibTrans" cxnId="{F095D80E-B1AF-4258-89F4-A4FBFC1470DD}">
      <dgm:prSet/>
      <dgm:spPr/>
      <dgm:t>
        <a:bodyPr/>
        <a:lstStyle/>
        <a:p>
          <a:endParaRPr lang="en-GB"/>
        </a:p>
      </dgm:t>
    </dgm:pt>
    <dgm:pt modelId="{EA9231A5-68D6-4FBD-B3FD-CAF740F39C20}" type="pres">
      <dgm:prSet presAssocID="{CEA64550-FE4D-45E4-B69A-742E07A6FF0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BB42D64-2AA9-45BD-843A-A659BA4BAFE4}" type="pres">
      <dgm:prSet presAssocID="{4E32021D-96B9-4F96-8EFF-EC25A9DEAF52}" presName="boxAndChildren" presStyleCnt="0"/>
      <dgm:spPr/>
    </dgm:pt>
    <dgm:pt modelId="{B4DDDAB8-3C84-4595-8181-6FF14E177B9E}" type="pres">
      <dgm:prSet presAssocID="{4E32021D-96B9-4F96-8EFF-EC25A9DEAF52}" presName="parentTextBox" presStyleLbl="node1" presStyleIdx="0" presStyleCnt="2"/>
      <dgm:spPr/>
      <dgm:t>
        <a:bodyPr/>
        <a:lstStyle/>
        <a:p>
          <a:endParaRPr lang="en-GB"/>
        </a:p>
      </dgm:t>
    </dgm:pt>
    <dgm:pt modelId="{7EE822B8-C816-4593-A5FD-9DBD99DF7640}" type="pres">
      <dgm:prSet presAssocID="{685C3200-11FE-4754-85E7-583BC4B582D7}" presName="sp" presStyleCnt="0"/>
      <dgm:spPr/>
    </dgm:pt>
    <dgm:pt modelId="{6E4270DF-955B-4B32-8C7D-9449CF8B61BE}" type="pres">
      <dgm:prSet presAssocID="{0385758A-40E5-4AB3-B109-A9DB917A8E35}" presName="arrowAndChildren" presStyleCnt="0"/>
      <dgm:spPr/>
    </dgm:pt>
    <dgm:pt modelId="{869147C3-E2E9-4992-873E-DC13430C408C}" type="pres">
      <dgm:prSet presAssocID="{0385758A-40E5-4AB3-B109-A9DB917A8E35}" presName="parentTextArrow" presStyleLbl="node1" presStyleIdx="1" presStyleCnt="2"/>
      <dgm:spPr/>
      <dgm:t>
        <a:bodyPr/>
        <a:lstStyle/>
        <a:p>
          <a:endParaRPr lang="en-GB"/>
        </a:p>
      </dgm:t>
    </dgm:pt>
  </dgm:ptLst>
  <dgm:cxnLst>
    <dgm:cxn modelId="{A6F2D1ED-8865-4C6A-B56D-30944087DE5A}" type="presOf" srcId="{CEA64550-FE4D-45E4-B69A-742E07A6FF0C}" destId="{EA9231A5-68D6-4FBD-B3FD-CAF740F39C20}" srcOrd="0" destOrd="0" presId="urn:microsoft.com/office/officeart/2005/8/layout/process4"/>
    <dgm:cxn modelId="{F095D80E-B1AF-4258-89F4-A4FBFC1470DD}" srcId="{CEA64550-FE4D-45E4-B69A-742E07A6FF0C}" destId="{4E32021D-96B9-4F96-8EFF-EC25A9DEAF52}" srcOrd="1" destOrd="0" parTransId="{6FE7217A-68D1-4C50-94DA-DA31A4A571A9}" sibTransId="{47F5B4A9-AEB6-45FB-8CA2-D26348050993}"/>
    <dgm:cxn modelId="{B3A1E36B-B09F-4490-A2B3-DEE34EEC13DE}" type="presOf" srcId="{0385758A-40E5-4AB3-B109-A9DB917A8E35}" destId="{869147C3-E2E9-4992-873E-DC13430C408C}" srcOrd="0" destOrd="0" presId="urn:microsoft.com/office/officeart/2005/8/layout/process4"/>
    <dgm:cxn modelId="{C383BCCB-E8FD-4BFF-B66A-66A76C3431F7}" type="presOf" srcId="{4E32021D-96B9-4F96-8EFF-EC25A9DEAF52}" destId="{B4DDDAB8-3C84-4595-8181-6FF14E177B9E}" srcOrd="0" destOrd="0" presId="urn:microsoft.com/office/officeart/2005/8/layout/process4"/>
    <dgm:cxn modelId="{8FDFFF00-A35D-40E4-9367-8A9B3A26D2CB}" srcId="{CEA64550-FE4D-45E4-B69A-742E07A6FF0C}" destId="{0385758A-40E5-4AB3-B109-A9DB917A8E35}" srcOrd="0" destOrd="0" parTransId="{070E050C-4399-4977-B4A3-F7925384C855}" sibTransId="{685C3200-11FE-4754-85E7-583BC4B582D7}"/>
    <dgm:cxn modelId="{A57AC371-3CB6-43D4-BFDF-F283553F1D3E}" type="presParOf" srcId="{EA9231A5-68D6-4FBD-B3FD-CAF740F39C20}" destId="{3BB42D64-2AA9-45BD-843A-A659BA4BAFE4}" srcOrd="0" destOrd="0" presId="urn:microsoft.com/office/officeart/2005/8/layout/process4"/>
    <dgm:cxn modelId="{8B891FA2-C2FE-46C0-92D4-6387A45C164F}" type="presParOf" srcId="{3BB42D64-2AA9-45BD-843A-A659BA4BAFE4}" destId="{B4DDDAB8-3C84-4595-8181-6FF14E177B9E}" srcOrd="0" destOrd="0" presId="urn:microsoft.com/office/officeart/2005/8/layout/process4"/>
    <dgm:cxn modelId="{617B20C3-6A9C-4C5C-B423-743B19D5C349}" type="presParOf" srcId="{EA9231A5-68D6-4FBD-B3FD-CAF740F39C20}" destId="{7EE822B8-C816-4593-A5FD-9DBD99DF7640}" srcOrd="1" destOrd="0" presId="urn:microsoft.com/office/officeart/2005/8/layout/process4"/>
    <dgm:cxn modelId="{F634174C-A3C9-4A69-A6D3-90A103DA31D0}" type="presParOf" srcId="{EA9231A5-68D6-4FBD-B3FD-CAF740F39C20}" destId="{6E4270DF-955B-4B32-8C7D-9449CF8B61BE}" srcOrd="2" destOrd="0" presId="urn:microsoft.com/office/officeart/2005/8/layout/process4"/>
    <dgm:cxn modelId="{FF014DD9-2FE6-4E14-91C1-9DC0B5055C8F}" type="presParOf" srcId="{6E4270DF-955B-4B32-8C7D-9449CF8B61BE}" destId="{869147C3-E2E9-4992-873E-DC13430C408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EA64550-FE4D-45E4-B69A-742E07A6FF0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4E32021D-96B9-4F96-8EFF-EC25A9DEAF52}">
      <dgm:prSet phldrT="[Text]" custT="1"/>
      <dgm:spPr/>
      <dgm:t>
        <a:bodyPr/>
        <a:lstStyle/>
        <a:p>
          <a:r>
            <a:rPr lang="en-GB" sz="2000" dirty="0" smtClean="0"/>
            <a:t>When a peer fails its outstanding requests are moved to the other peer</a:t>
          </a:r>
          <a:endParaRPr lang="en-GB" sz="2000" dirty="0"/>
        </a:p>
      </dgm:t>
    </dgm:pt>
    <dgm:pt modelId="{6FE7217A-68D1-4C50-94DA-DA31A4A571A9}" type="parTrans" cxnId="{F095D80E-B1AF-4258-89F4-A4FBFC1470DD}">
      <dgm:prSet/>
      <dgm:spPr/>
      <dgm:t>
        <a:bodyPr/>
        <a:lstStyle/>
        <a:p>
          <a:endParaRPr lang="en-GB"/>
        </a:p>
      </dgm:t>
    </dgm:pt>
    <dgm:pt modelId="{47F5B4A9-AEB6-45FB-8CA2-D26348050993}" type="sibTrans" cxnId="{F095D80E-B1AF-4258-89F4-A4FBFC1470DD}">
      <dgm:prSet/>
      <dgm:spPr/>
      <dgm:t>
        <a:bodyPr/>
        <a:lstStyle/>
        <a:p>
          <a:endParaRPr lang="en-GB"/>
        </a:p>
      </dgm:t>
    </dgm:pt>
    <dgm:pt modelId="{C50D2B76-6D89-46BD-9663-C68AC5EA8A95}">
      <dgm:prSet phldrT="[Text]" custT="1"/>
      <dgm:spPr/>
      <dgm:t>
        <a:bodyPr/>
        <a:lstStyle/>
        <a:p>
          <a:r>
            <a:rPr lang="en-GB" sz="2000" dirty="0" smtClean="0"/>
            <a:t>When the peer recovers all new requests are sent to the recovered peer until the requests are balanced</a:t>
          </a:r>
          <a:endParaRPr lang="en-GB" sz="2000" dirty="0"/>
        </a:p>
      </dgm:t>
    </dgm:pt>
    <dgm:pt modelId="{F57D3DB5-E687-4F6D-80F4-3DDE98F072CE}" type="parTrans" cxnId="{CC8EEDB4-9FD7-408B-B5D8-401310E32FDD}">
      <dgm:prSet/>
      <dgm:spPr/>
      <dgm:t>
        <a:bodyPr/>
        <a:lstStyle/>
        <a:p>
          <a:endParaRPr lang="en-GB"/>
        </a:p>
      </dgm:t>
    </dgm:pt>
    <dgm:pt modelId="{E433B279-9722-46CB-9078-B18ACA8775AC}" type="sibTrans" cxnId="{CC8EEDB4-9FD7-408B-B5D8-401310E32FDD}">
      <dgm:prSet/>
      <dgm:spPr/>
      <dgm:t>
        <a:bodyPr/>
        <a:lstStyle/>
        <a:p>
          <a:endParaRPr lang="en-GB"/>
        </a:p>
      </dgm:t>
    </dgm:pt>
    <dgm:pt modelId="{0385758A-40E5-4AB3-B109-A9DB917A8E35}">
      <dgm:prSet phldrT="[Text]" custT="1"/>
      <dgm:spPr/>
      <dgm:t>
        <a:bodyPr/>
        <a:lstStyle/>
        <a:p>
          <a:r>
            <a:rPr lang="en-GB" sz="2000" dirty="0" smtClean="0"/>
            <a:t>Requests are sent to the peer with the least outstanding subscriptions</a:t>
          </a:r>
          <a:endParaRPr lang="en-GB" sz="2000" dirty="0"/>
        </a:p>
      </dgm:t>
    </dgm:pt>
    <dgm:pt modelId="{685C3200-11FE-4754-85E7-583BC4B582D7}" type="sibTrans" cxnId="{8FDFFF00-A35D-40E4-9367-8A9B3A26D2CB}">
      <dgm:prSet/>
      <dgm:spPr/>
      <dgm:t>
        <a:bodyPr/>
        <a:lstStyle/>
        <a:p>
          <a:endParaRPr lang="en-GB"/>
        </a:p>
      </dgm:t>
    </dgm:pt>
    <dgm:pt modelId="{070E050C-4399-4977-B4A3-F7925384C855}" type="parTrans" cxnId="{8FDFFF00-A35D-40E4-9367-8A9B3A26D2CB}">
      <dgm:prSet/>
      <dgm:spPr/>
      <dgm:t>
        <a:bodyPr/>
        <a:lstStyle/>
        <a:p>
          <a:endParaRPr lang="en-GB"/>
        </a:p>
      </dgm:t>
    </dgm:pt>
    <dgm:pt modelId="{EA9231A5-68D6-4FBD-B3FD-CAF740F39C20}" type="pres">
      <dgm:prSet presAssocID="{CEA64550-FE4D-45E4-B69A-742E07A6FF0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8616588-A424-43D6-A80A-1C97447450EC}" type="pres">
      <dgm:prSet presAssocID="{C50D2B76-6D89-46BD-9663-C68AC5EA8A95}" presName="boxAndChildren" presStyleCnt="0"/>
      <dgm:spPr/>
    </dgm:pt>
    <dgm:pt modelId="{425E0D4C-8312-4B1D-BAC4-8E80EA67F9E2}" type="pres">
      <dgm:prSet presAssocID="{C50D2B76-6D89-46BD-9663-C68AC5EA8A95}" presName="parentTextBox" presStyleLbl="node1" presStyleIdx="0" presStyleCnt="3"/>
      <dgm:spPr/>
      <dgm:t>
        <a:bodyPr/>
        <a:lstStyle/>
        <a:p>
          <a:endParaRPr lang="en-GB"/>
        </a:p>
      </dgm:t>
    </dgm:pt>
    <dgm:pt modelId="{DFA261ED-5216-4EF3-ABD4-C8DB584EE409}" type="pres">
      <dgm:prSet presAssocID="{47F5B4A9-AEB6-45FB-8CA2-D26348050993}" presName="sp" presStyleCnt="0"/>
      <dgm:spPr/>
    </dgm:pt>
    <dgm:pt modelId="{226616C2-CA31-4B89-AF1B-70D040F1734F}" type="pres">
      <dgm:prSet presAssocID="{4E32021D-96B9-4F96-8EFF-EC25A9DEAF52}" presName="arrowAndChildren" presStyleCnt="0"/>
      <dgm:spPr/>
    </dgm:pt>
    <dgm:pt modelId="{4DA2A5AD-2A85-4BB8-AA03-4F3DFF1EF010}" type="pres">
      <dgm:prSet presAssocID="{4E32021D-96B9-4F96-8EFF-EC25A9DEAF52}" presName="parentTextArrow" presStyleLbl="node1" presStyleIdx="1" presStyleCnt="3"/>
      <dgm:spPr/>
      <dgm:t>
        <a:bodyPr/>
        <a:lstStyle/>
        <a:p>
          <a:endParaRPr lang="en-GB"/>
        </a:p>
      </dgm:t>
    </dgm:pt>
    <dgm:pt modelId="{7EE822B8-C816-4593-A5FD-9DBD99DF7640}" type="pres">
      <dgm:prSet presAssocID="{685C3200-11FE-4754-85E7-583BC4B582D7}" presName="sp" presStyleCnt="0"/>
      <dgm:spPr/>
    </dgm:pt>
    <dgm:pt modelId="{6E4270DF-955B-4B32-8C7D-9449CF8B61BE}" type="pres">
      <dgm:prSet presAssocID="{0385758A-40E5-4AB3-B109-A9DB917A8E35}" presName="arrowAndChildren" presStyleCnt="0"/>
      <dgm:spPr/>
    </dgm:pt>
    <dgm:pt modelId="{869147C3-E2E9-4992-873E-DC13430C408C}" type="pres">
      <dgm:prSet presAssocID="{0385758A-40E5-4AB3-B109-A9DB917A8E35}" presName="parentTextArrow" presStyleLbl="node1" presStyleIdx="2" presStyleCnt="3" custLinFactNeighborY="-47"/>
      <dgm:spPr/>
      <dgm:t>
        <a:bodyPr/>
        <a:lstStyle/>
        <a:p>
          <a:endParaRPr lang="en-GB"/>
        </a:p>
      </dgm:t>
    </dgm:pt>
  </dgm:ptLst>
  <dgm:cxnLst>
    <dgm:cxn modelId="{F095D80E-B1AF-4258-89F4-A4FBFC1470DD}" srcId="{CEA64550-FE4D-45E4-B69A-742E07A6FF0C}" destId="{4E32021D-96B9-4F96-8EFF-EC25A9DEAF52}" srcOrd="1" destOrd="0" parTransId="{6FE7217A-68D1-4C50-94DA-DA31A4A571A9}" sibTransId="{47F5B4A9-AEB6-45FB-8CA2-D26348050993}"/>
    <dgm:cxn modelId="{493CD17A-1BED-4A85-9173-AA2AE4F97920}" type="presOf" srcId="{4E32021D-96B9-4F96-8EFF-EC25A9DEAF52}" destId="{4DA2A5AD-2A85-4BB8-AA03-4F3DFF1EF010}" srcOrd="0" destOrd="0" presId="urn:microsoft.com/office/officeart/2005/8/layout/process4"/>
    <dgm:cxn modelId="{901D1153-3E14-4C1F-8F0E-846EDBA370A4}" type="presOf" srcId="{CEA64550-FE4D-45E4-B69A-742E07A6FF0C}" destId="{EA9231A5-68D6-4FBD-B3FD-CAF740F39C20}" srcOrd="0" destOrd="0" presId="urn:microsoft.com/office/officeart/2005/8/layout/process4"/>
    <dgm:cxn modelId="{CC8EEDB4-9FD7-408B-B5D8-401310E32FDD}" srcId="{CEA64550-FE4D-45E4-B69A-742E07A6FF0C}" destId="{C50D2B76-6D89-46BD-9663-C68AC5EA8A95}" srcOrd="2" destOrd="0" parTransId="{F57D3DB5-E687-4F6D-80F4-3DDE98F072CE}" sibTransId="{E433B279-9722-46CB-9078-B18ACA8775AC}"/>
    <dgm:cxn modelId="{342A2692-1EAD-446B-89A2-614EB327A262}" type="presOf" srcId="{C50D2B76-6D89-46BD-9663-C68AC5EA8A95}" destId="{425E0D4C-8312-4B1D-BAC4-8E80EA67F9E2}" srcOrd="0" destOrd="0" presId="urn:microsoft.com/office/officeart/2005/8/layout/process4"/>
    <dgm:cxn modelId="{ED23F646-4022-4703-8F33-EA6DF7AA80D5}" type="presOf" srcId="{0385758A-40E5-4AB3-B109-A9DB917A8E35}" destId="{869147C3-E2E9-4992-873E-DC13430C408C}" srcOrd="0" destOrd="0" presId="urn:microsoft.com/office/officeart/2005/8/layout/process4"/>
    <dgm:cxn modelId="{8FDFFF00-A35D-40E4-9367-8A9B3A26D2CB}" srcId="{CEA64550-FE4D-45E4-B69A-742E07A6FF0C}" destId="{0385758A-40E5-4AB3-B109-A9DB917A8E35}" srcOrd="0" destOrd="0" parTransId="{070E050C-4399-4977-B4A3-F7925384C855}" sibTransId="{685C3200-11FE-4754-85E7-583BC4B582D7}"/>
    <dgm:cxn modelId="{1FB81C2F-8C3F-4AA9-8CA1-0B2EF74710C2}" type="presParOf" srcId="{EA9231A5-68D6-4FBD-B3FD-CAF740F39C20}" destId="{08616588-A424-43D6-A80A-1C97447450EC}" srcOrd="0" destOrd="0" presId="urn:microsoft.com/office/officeart/2005/8/layout/process4"/>
    <dgm:cxn modelId="{AF8D7C10-C424-4BEB-9780-AAA6EB12BB00}" type="presParOf" srcId="{08616588-A424-43D6-A80A-1C97447450EC}" destId="{425E0D4C-8312-4B1D-BAC4-8E80EA67F9E2}" srcOrd="0" destOrd="0" presId="urn:microsoft.com/office/officeart/2005/8/layout/process4"/>
    <dgm:cxn modelId="{0938738C-7D6F-4444-AA42-40E9945AE498}" type="presParOf" srcId="{EA9231A5-68D6-4FBD-B3FD-CAF740F39C20}" destId="{DFA261ED-5216-4EF3-ABD4-C8DB584EE409}" srcOrd="1" destOrd="0" presId="urn:microsoft.com/office/officeart/2005/8/layout/process4"/>
    <dgm:cxn modelId="{15266DDF-3588-4940-8E60-86F164F9592B}" type="presParOf" srcId="{EA9231A5-68D6-4FBD-B3FD-CAF740F39C20}" destId="{226616C2-CA31-4B89-AF1B-70D040F1734F}" srcOrd="2" destOrd="0" presId="urn:microsoft.com/office/officeart/2005/8/layout/process4"/>
    <dgm:cxn modelId="{30D847D2-E5C2-4045-8857-8C8239585E17}" type="presParOf" srcId="{226616C2-CA31-4B89-AF1B-70D040F1734F}" destId="{4DA2A5AD-2A85-4BB8-AA03-4F3DFF1EF010}" srcOrd="0" destOrd="0" presId="urn:microsoft.com/office/officeart/2005/8/layout/process4"/>
    <dgm:cxn modelId="{43A2E4D5-35E4-4D54-BAB6-13B4B098FF42}" type="presParOf" srcId="{EA9231A5-68D6-4FBD-B3FD-CAF740F39C20}" destId="{7EE822B8-C816-4593-A5FD-9DBD99DF7640}" srcOrd="3" destOrd="0" presId="urn:microsoft.com/office/officeart/2005/8/layout/process4"/>
    <dgm:cxn modelId="{E9913D50-6191-40BE-984A-82D9EC5024E9}" type="presParOf" srcId="{EA9231A5-68D6-4FBD-B3FD-CAF740F39C20}" destId="{6E4270DF-955B-4B32-8C7D-9449CF8B61BE}" srcOrd="4" destOrd="0" presId="urn:microsoft.com/office/officeart/2005/8/layout/process4"/>
    <dgm:cxn modelId="{7E2686F7-F224-4FF9-BEE0-E0215512E820}" type="presParOf" srcId="{6E4270DF-955B-4B32-8C7D-9449CF8B61BE}" destId="{869147C3-E2E9-4992-873E-DC13430C408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EA64550-FE4D-45E4-B69A-742E07A6FF0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4E32021D-96B9-4F96-8EFF-EC25A9DEAF52}">
      <dgm:prSet phldrT="[Text]" custT="1"/>
      <dgm:spPr/>
      <dgm:t>
        <a:bodyPr/>
        <a:lstStyle/>
        <a:p>
          <a:r>
            <a:rPr lang="en-GB" sz="2000" dirty="0" smtClean="0"/>
            <a:t>The Liberator will send all requests to both peers</a:t>
          </a:r>
          <a:endParaRPr lang="en-GB" sz="2000" dirty="0"/>
        </a:p>
      </dgm:t>
    </dgm:pt>
    <dgm:pt modelId="{6FE7217A-68D1-4C50-94DA-DA31A4A571A9}" type="parTrans" cxnId="{F095D80E-B1AF-4258-89F4-A4FBFC1470DD}">
      <dgm:prSet/>
      <dgm:spPr/>
      <dgm:t>
        <a:bodyPr/>
        <a:lstStyle/>
        <a:p>
          <a:endParaRPr lang="en-GB"/>
        </a:p>
      </dgm:t>
    </dgm:pt>
    <dgm:pt modelId="{47F5B4A9-AEB6-45FB-8CA2-D26348050993}" type="sibTrans" cxnId="{F095D80E-B1AF-4258-89F4-A4FBFC1470DD}">
      <dgm:prSet/>
      <dgm:spPr/>
      <dgm:t>
        <a:bodyPr/>
        <a:lstStyle/>
        <a:p>
          <a:endParaRPr lang="en-GB"/>
        </a:p>
      </dgm:t>
    </dgm:pt>
    <dgm:pt modelId="{0385758A-40E5-4AB3-B109-A9DB917A8E35}">
      <dgm:prSet phldrT="[Text]" custT="1"/>
      <dgm:spPr/>
      <dgm:t>
        <a:bodyPr/>
        <a:lstStyle/>
        <a:p>
          <a:r>
            <a:rPr lang="en-GB" sz="2000" dirty="0" smtClean="0"/>
            <a:t>If the data for a data service can come from &gt; 1 peer</a:t>
          </a:r>
          <a:br>
            <a:rPr lang="en-GB" sz="2000" dirty="0" smtClean="0"/>
          </a:br>
          <a:r>
            <a:rPr lang="en-GB" sz="2000" dirty="0" smtClean="0"/>
            <a:t>then multiple source groups can be defined.</a:t>
          </a:r>
          <a:endParaRPr lang="en-GB" sz="2000" dirty="0"/>
        </a:p>
      </dgm:t>
    </dgm:pt>
    <dgm:pt modelId="{685C3200-11FE-4754-85E7-583BC4B582D7}" type="sibTrans" cxnId="{8FDFFF00-A35D-40E4-9367-8A9B3A26D2CB}">
      <dgm:prSet/>
      <dgm:spPr/>
      <dgm:t>
        <a:bodyPr/>
        <a:lstStyle/>
        <a:p>
          <a:endParaRPr lang="en-GB"/>
        </a:p>
      </dgm:t>
    </dgm:pt>
    <dgm:pt modelId="{070E050C-4399-4977-B4A3-F7925384C855}" type="parTrans" cxnId="{8FDFFF00-A35D-40E4-9367-8A9B3A26D2CB}">
      <dgm:prSet/>
      <dgm:spPr/>
      <dgm:t>
        <a:bodyPr/>
        <a:lstStyle/>
        <a:p>
          <a:endParaRPr lang="en-GB"/>
        </a:p>
      </dgm:t>
    </dgm:pt>
    <dgm:pt modelId="{EA9231A5-68D6-4FBD-B3FD-CAF740F39C20}" type="pres">
      <dgm:prSet presAssocID="{CEA64550-FE4D-45E4-B69A-742E07A6FF0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BB42D64-2AA9-45BD-843A-A659BA4BAFE4}" type="pres">
      <dgm:prSet presAssocID="{4E32021D-96B9-4F96-8EFF-EC25A9DEAF52}" presName="boxAndChildren" presStyleCnt="0"/>
      <dgm:spPr/>
    </dgm:pt>
    <dgm:pt modelId="{B4DDDAB8-3C84-4595-8181-6FF14E177B9E}" type="pres">
      <dgm:prSet presAssocID="{4E32021D-96B9-4F96-8EFF-EC25A9DEAF52}" presName="parentTextBox" presStyleLbl="node1" presStyleIdx="0" presStyleCnt="2"/>
      <dgm:spPr/>
      <dgm:t>
        <a:bodyPr/>
        <a:lstStyle/>
        <a:p>
          <a:endParaRPr lang="en-GB"/>
        </a:p>
      </dgm:t>
    </dgm:pt>
    <dgm:pt modelId="{7EE822B8-C816-4593-A5FD-9DBD99DF7640}" type="pres">
      <dgm:prSet presAssocID="{685C3200-11FE-4754-85E7-583BC4B582D7}" presName="sp" presStyleCnt="0"/>
      <dgm:spPr/>
    </dgm:pt>
    <dgm:pt modelId="{6E4270DF-955B-4B32-8C7D-9449CF8B61BE}" type="pres">
      <dgm:prSet presAssocID="{0385758A-40E5-4AB3-B109-A9DB917A8E35}" presName="arrowAndChildren" presStyleCnt="0"/>
      <dgm:spPr/>
    </dgm:pt>
    <dgm:pt modelId="{869147C3-E2E9-4992-873E-DC13430C408C}" type="pres">
      <dgm:prSet presAssocID="{0385758A-40E5-4AB3-B109-A9DB917A8E35}" presName="parentTextArrow" presStyleLbl="node1" presStyleIdx="1" presStyleCnt="2" custLinFactNeighborY="-35391"/>
      <dgm:spPr/>
      <dgm:t>
        <a:bodyPr/>
        <a:lstStyle/>
        <a:p>
          <a:endParaRPr lang="en-GB"/>
        </a:p>
      </dgm:t>
    </dgm:pt>
  </dgm:ptLst>
  <dgm:cxnLst>
    <dgm:cxn modelId="{201E9194-8B35-48EB-AED3-112E8D2CE8E1}" type="presOf" srcId="{0385758A-40E5-4AB3-B109-A9DB917A8E35}" destId="{869147C3-E2E9-4992-873E-DC13430C408C}" srcOrd="0" destOrd="0" presId="urn:microsoft.com/office/officeart/2005/8/layout/process4"/>
    <dgm:cxn modelId="{F095D80E-B1AF-4258-89F4-A4FBFC1470DD}" srcId="{CEA64550-FE4D-45E4-B69A-742E07A6FF0C}" destId="{4E32021D-96B9-4F96-8EFF-EC25A9DEAF52}" srcOrd="1" destOrd="0" parTransId="{6FE7217A-68D1-4C50-94DA-DA31A4A571A9}" sibTransId="{47F5B4A9-AEB6-45FB-8CA2-D26348050993}"/>
    <dgm:cxn modelId="{FDC81F5E-1834-4022-9EBD-9C97D2808926}" type="presOf" srcId="{4E32021D-96B9-4F96-8EFF-EC25A9DEAF52}" destId="{B4DDDAB8-3C84-4595-8181-6FF14E177B9E}" srcOrd="0" destOrd="0" presId="urn:microsoft.com/office/officeart/2005/8/layout/process4"/>
    <dgm:cxn modelId="{8FDFFF00-A35D-40E4-9367-8A9B3A26D2CB}" srcId="{CEA64550-FE4D-45E4-B69A-742E07A6FF0C}" destId="{0385758A-40E5-4AB3-B109-A9DB917A8E35}" srcOrd="0" destOrd="0" parTransId="{070E050C-4399-4977-B4A3-F7925384C855}" sibTransId="{685C3200-11FE-4754-85E7-583BC4B582D7}"/>
    <dgm:cxn modelId="{AB58D941-2D43-4D97-BEF8-FFA0B0A71953}" type="presOf" srcId="{CEA64550-FE4D-45E4-B69A-742E07A6FF0C}" destId="{EA9231A5-68D6-4FBD-B3FD-CAF740F39C20}" srcOrd="0" destOrd="0" presId="urn:microsoft.com/office/officeart/2005/8/layout/process4"/>
    <dgm:cxn modelId="{A9614558-E66E-403B-B500-E1909CA42040}" type="presParOf" srcId="{EA9231A5-68D6-4FBD-B3FD-CAF740F39C20}" destId="{3BB42D64-2AA9-45BD-843A-A659BA4BAFE4}" srcOrd="0" destOrd="0" presId="urn:microsoft.com/office/officeart/2005/8/layout/process4"/>
    <dgm:cxn modelId="{1FBAE656-D792-4470-83DA-E27AE53DB95A}" type="presParOf" srcId="{3BB42D64-2AA9-45BD-843A-A659BA4BAFE4}" destId="{B4DDDAB8-3C84-4595-8181-6FF14E177B9E}" srcOrd="0" destOrd="0" presId="urn:microsoft.com/office/officeart/2005/8/layout/process4"/>
    <dgm:cxn modelId="{6EF50756-D2B1-4200-BC20-3E826B663D23}" type="presParOf" srcId="{EA9231A5-68D6-4FBD-B3FD-CAF740F39C20}" destId="{7EE822B8-C816-4593-A5FD-9DBD99DF7640}" srcOrd="1" destOrd="0" presId="urn:microsoft.com/office/officeart/2005/8/layout/process4"/>
    <dgm:cxn modelId="{5716C854-D8D5-4830-8770-BCE07C325579}" type="presParOf" srcId="{EA9231A5-68D6-4FBD-B3FD-CAF740F39C20}" destId="{6E4270DF-955B-4B32-8C7D-9449CF8B61BE}" srcOrd="2" destOrd="0" presId="urn:microsoft.com/office/officeart/2005/8/layout/process4"/>
    <dgm:cxn modelId="{66B19890-852B-44D1-A111-EAF38149F913}" type="presParOf" srcId="{6E4270DF-955B-4B32-8C7D-9449CF8B61BE}" destId="{869147C3-E2E9-4992-873E-DC13430C408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EA64550-FE4D-45E4-B69A-742E07A6FF0C}" type="doc">
      <dgm:prSet loTypeId="urn:microsoft.com/office/officeart/2005/8/layout/vList4#1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4E32021D-96B9-4F96-8EFF-EC25A9DEAF52}">
      <dgm:prSet phldrT="[Text]" custT="1"/>
      <dgm:spPr/>
      <dgm:t>
        <a:bodyPr/>
        <a:lstStyle/>
        <a:p>
          <a:r>
            <a:rPr lang="en-GB" sz="2000" dirty="0" smtClean="0"/>
            <a:t>Any combination of failover/load balancing and shared data services can be created</a:t>
          </a:r>
          <a:endParaRPr lang="en-GB" sz="2000" dirty="0"/>
        </a:p>
      </dgm:t>
    </dgm:pt>
    <dgm:pt modelId="{6FE7217A-68D1-4C50-94DA-DA31A4A571A9}" type="parTrans" cxnId="{F095D80E-B1AF-4258-89F4-A4FBFC1470DD}">
      <dgm:prSet/>
      <dgm:spPr/>
      <dgm:t>
        <a:bodyPr/>
        <a:lstStyle/>
        <a:p>
          <a:endParaRPr lang="en-GB"/>
        </a:p>
      </dgm:t>
    </dgm:pt>
    <dgm:pt modelId="{47F5B4A9-AEB6-45FB-8CA2-D26348050993}" type="sibTrans" cxnId="{F095D80E-B1AF-4258-89F4-A4FBFC1470DD}">
      <dgm:prSet/>
      <dgm:spPr/>
      <dgm:t>
        <a:bodyPr/>
        <a:lstStyle/>
        <a:p>
          <a:endParaRPr lang="en-GB"/>
        </a:p>
      </dgm:t>
    </dgm:pt>
    <dgm:pt modelId="{0385758A-40E5-4AB3-B109-A9DB917A8E35}">
      <dgm:prSet phldrT="[Text]" custT="1"/>
      <dgm:spPr/>
      <dgm:t>
        <a:bodyPr/>
        <a:lstStyle/>
        <a:p>
          <a:r>
            <a:rPr lang="en-GB" sz="2000" dirty="0" smtClean="0"/>
            <a:t>It is possible to create arbitrarily complex data services because each of the mechanisms are independent</a:t>
          </a:r>
          <a:endParaRPr lang="en-GB" sz="2000" dirty="0"/>
        </a:p>
      </dgm:t>
    </dgm:pt>
    <dgm:pt modelId="{685C3200-11FE-4754-85E7-583BC4B582D7}" type="sibTrans" cxnId="{8FDFFF00-A35D-40E4-9367-8A9B3A26D2CB}">
      <dgm:prSet/>
      <dgm:spPr/>
      <dgm:t>
        <a:bodyPr/>
        <a:lstStyle/>
        <a:p>
          <a:endParaRPr lang="en-GB"/>
        </a:p>
      </dgm:t>
    </dgm:pt>
    <dgm:pt modelId="{070E050C-4399-4977-B4A3-F7925384C855}" type="parTrans" cxnId="{8FDFFF00-A35D-40E4-9367-8A9B3A26D2CB}">
      <dgm:prSet/>
      <dgm:spPr/>
      <dgm:t>
        <a:bodyPr/>
        <a:lstStyle/>
        <a:p>
          <a:endParaRPr lang="en-GB"/>
        </a:p>
      </dgm:t>
    </dgm:pt>
    <dgm:pt modelId="{146E1B31-82BE-44DC-85D5-EE22CC66F5E6}" type="pres">
      <dgm:prSet presAssocID="{CEA64550-FE4D-45E4-B69A-742E07A6FF0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6DC6A12-873F-423E-BBC2-1E58A443DC3F}" type="pres">
      <dgm:prSet presAssocID="{0385758A-40E5-4AB3-B109-A9DB917A8E35}" presName="comp" presStyleCnt="0"/>
      <dgm:spPr/>
    </dgm:pt>
    <dgm:pt modelId="{D470E5D9-2FA6-464A-938A-8BB3A4B077D1}" type="pres">
      <dgm:prSet presAssocID="{0385758A-40E5-4AB3-B109-A9DB917A8E35}" presName="box" presStyleLbl="node1" presStyleIdx="0" presStyleCnt="2" custScaleY="68392"/>
      <dgm:spPr/>
      <dgm:t>
        <a:bodyPr/>
        <a:lstStyle/>
        <a:p>
          <a:endParaRPr lang="en-GB"/>
        </a:p>
      </dgm:t>
    </dgm:pt>
    <dgm:pt modelId="{0C2B27BA-DBF1-47A3-BAC0-DD27C9F52B42}" type="pres">
      <dgm:prSet presAssocID="{0385758A-40E5-4AB3-B109-A9DB917A8E35}" presName="img" presStyleLbl="fgImgPlace1" presStyleIdx="0" presStyleCnt="2" custScaleY="76208"/>
      <dgm:spPr>
        <a:blipFill>
          <a:blip xmlns:r="http://schemas.openxmlformats.org/officeDocument/2006/relationships"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8CFFEF97-9042-4A91-9AE4-11389A84B374}" type="pres">
      <dgm:prSet presAssocID="{0385758A-40E5-4AB3-B109-A9DB917A8E35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B5BF6D6-CF47-4D1D-B3F2-D7A64A460F1A}" type="pres">
      <dgm:prSet presAssocID="{685C3200-11FE-4754-85E7-583BC4B582D7}" presName="spacer" presStyleCnt="0"/>
      <dgm:spPr/>
    </dgm:pt>
    <dgm:pt modelId="{D3E6DAF4-A331-4B20-905F-EE30D2E6C820}" type="pres">
      <dgm:prSet presAssocID="{4E32021D-96B9-4F96-8EFF-EC25A9DEAF52}" presName="comp" presStyleCnt="0"/>
      <dgm:spPr/>
    </dgm:pt>
    <dgm:pt modelId="{4A887091-C365-4381-90C5-2837E8015A7D}" type="pres">
      <dgm:prSet presAssocID="{4E32021D-96B9-4F96-8EFF-EC25A9DEAF52}" presName="box" presStyleLbl="node1" presStyleIdx="1" presStyleCnt="2" custScaleY="67654"/>
      <dgm:spPr/>
      <dgm:t>
        <a:bodyPr/>
        <a:lstStyle/>
        <a:p>
          <a:endParaRPr lang="en-GB"/>
        </a:p>
      </dgm:t>
    </dgm:pt>
    <dgm:pt modelId="{1C20F60F-D883-4468-81D3-5E46D2400048}" type="pres">
      <dgm:prSet presAssocID="{4E32021D-96B9-4F96-8EFF-EC25A9DEAF52}" presName="img" presStyleLbl="fgImgPlace1" presStyleIdx="1" presStyleCnt="2" custScaleY="76210"/>
      <dgm:spPr>
        <a:blipFill>
          <a:blip xmlns:r="http://schemas.openxmlformats.org/officeDocument/2006/relationships"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E696BB43-6815-4DB4-8EBA-AEBABFA1903B}" type="pres">
      <dgm:prSet presAssocID="{4E32021D-96B9-4F96-8EFF-EC25A9DEAF52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095D80E-B1AF-4258-89F4-A4FBFC1470DD}" srcId="{CEA64550-FE4D-45E4-B69A-742E07A6FF0C}" destId="{4E32021D-96B9-4F96-8EFF-EC25A9DEAF52}" srcOrd="1" destOrd="0" parTransId="{6FE7217A-68D1-4C50-94DA-DA31A4A571A9}" sibTransId="{47F5B4A9-AEB6-45FB-8CA2-D26348050993}"/>
    <dgm:cxn modelId="{99E99AC0-F911-4216-A349-CFDB96A0F12C}" type="presOf" srcId="{4E32021D-96B9-4F96-8EFF-EC25A9DEAF52}" destId="{E696BB43-6815-4DB4-8EBA-AEBABFA1903B}" srcOrd="1" destOrd="0" presId="urn:microsoft.com/office/officeart/2005/8/layout/vList4#1"/>
    <dgm:cxn modelId="{D3DFCA6F-15DA-4AFF-8F5C-A6A5DED8F500}" type="presOf" srcId="{CEA64550-FE4D-45E4-B69A-742E07A6FF0C}" destId="{146E1B31-82BE-44DC-85D5-EE22CC66F5E6}" srcOrd="0" destOrd="0" presId="urn:microsoft.com/office/officeart/2005/8/layout/vList4#1"/>
    <dgm:cxn modelId="{8FDFFF00-A35D-40E4-9367-8A9B3A26D2CB}" srcId="{CEA64550-FE4D-45E4-B69A-742E07A6FF0C}" destId="{0385758A-40E5-4AB3-B109-A9DB917A8E35}" srcOrd="0" destOrd="0" parTransId="{070E050C-4399-4977-B4A3-F7925384C855}" sibTransId="{685C3200-11FE-4754-85E7-583BC4B582D7}"/>
    <dgm:cxn modelId="{5D71AAA4-5DB2-4F16-B63E-995E48AF6F62}" type="presOf" srcId="{0385758A-40E5-4AB3-B109-A9DB917A8E35}" destId="{8CFFEF97-9042-4A91-9AE4-11389A84B374}" srcOrd="1" destOrd="0" presId="urn:microsoft.com/office/officeart/2005/8/layout/vList4#1"/>
    <dgm:cxn modelId="{B9B02FA6-0F4F-49F7-AA26-BC033327D9E5}" type="presOf" srcId="{0385758A-40E5-4AB3-B109-A9DB917A8E35}" destId="{D470E5D9-2FA6-464A-938A-8BB3A4B077D1}" srcOrd="0" destOrd="0" presId="urn:microsoft.com/office/officeart/2005/8/layout/vList4#1"/>
    <dgm:cxn modelId="{7481456A-6F3F-487E-A744-A078ED675CF9}" type="presOf" srcId="{4E32021D-96B9-4F96-8EFF-EC25A9DEAF52}" destId="{4A887091-C365-4381-90C5-2837E8015A7D}" srcOrd="0" destOrd="0" presId="urn:microsoft.com/office/officeart/2005/8/layout/vList4#1"/>
    <dgm:cxn modelId="{F6316F1B-52ED-4B6C-A007-55E86FA76609}" type="presParOf" srcId="{146E1B31-82BE-44DC-85D5-EE22CC66F5E6}" destId="{C6DC6A12-873F-423E-BBC2-1E58A443DC3F}" srcOrd="0" destOrd="0" presId="urn:microsoft.com/office/officeart/2005/8/layout/vList4#1"/>
    <dgm:cxn modelId="{E6C22B67-51CD-47AC-B3FF-324013A6E840}" type="presParOf" srcId="{C6DC6A12-873F-423E-BBC2-1E58A443DC3F}" destId="{D470E5D9-2FA6-464A-938A-8BB3A4B077D1}" srcOrd="0" destOrd="0" presId="urn:microsoft.com/office/officeart/2005/8/layout/vList4#1"/>
    <dgm:cxn modelId="{C269A7E2-8150-4BB1-93AF-F6A3A847C5F3}" type="presParOf" srcId="{C6DC6A12-873F-423E-BBC2-1E58A443DC3F}" destId="{0C2B27BA-DBF1-47A3-BAC0-DD27C9F52B42}" srcOrd="1" destOrd="0" presId="urn:microsoft.com/office/officeart/2005/8/layout/vList4#1"/>
    <dgm:cxn modelId="{9E2BE141-5BD3-4D7B-AFFA-217C9CA486BC}" type="presParOf" srcId="{C6DC6A12-873F-423E-BBC2-1E58A443DC3F}" destId="{8CFFEF97-9042-4A91-9AE4-11389A84B374}" srcOrd="2" destOrd="0" presId="urn:microsoft.com/office/officeart/2005/8/layout/vList4#1"/>
    <dgm:cxn modelId="{E2F03355-3558-4AA9-A87E-97539EC11DF8}" type="presParOf" srcId="{146E1B31-82BE-44DC-85D5-EE22CC66F5E6}" destId="{DB5BF6D6-CF47-4D1D-B3F2-D7A64A460F1A}" srcOrd="1" destOrd="0" presId="urn:microsoft.com/office/officeart/2005/8/layout/vList4#1"/>
    <dgm:cxn modelId="{08E0EAA8-2117-48B0-90C8-D1601BFE4FA1}" type="presParOf" srcId="{146E1B31-82BE-44DC-85D5-EE22CC66F5E6}" destId="{D3E6DAF4-A331-4B20-905F-EE30D2E6C820}" srcOrd="2" destOrd="0" presId="urn:microsoft.com/office/officeart/2005/8/layout/vList4#1"/>
    <dgm:cxn modelId="{0B33BD2E-BFA0-412A-849D-EFDC8C7F471F}" type="presParOf" srcId="{D3E6DAF4-A331-4B20-905F-EE30D2E6C820}" destId="{4A887091-C365-4381-90C5-2837E8015A7D}" srcOrd="0" destOrd="0" presId="urn:microsoft.com/office/officeart/2005/8/layout/vList4#1"/>
    <dgm:cxn modelId="{410899FF-36EB-41AA-95BB-174EBD966C6A}" type="presParOf" srcId="{D3E6DAF4-A331-4B20-905F-EE30D2E6C820}" destId="{1C20F60F-D883-4468-81D3-5E46D2400048}" srcOrd="1" destOrd="0" presId="urn:microsoft.com/office/officeart/2005/8/layout/vList4#1"/>
    <dgm:cxn modelId="{907228F3-E080-46E6-B439-0E44B394D6F1}" type="presParOf" srcId="{D3E6DAF4-A331-4B20-905F-EE30D2E6C820}" destId="{E696BB43-6815-4DB4-8EBA-AEBABFA1903B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b="0" dirty="0" smtClean="0"/>
            <a:t>Create a new (pricing) Adapter blade called </a:t>
          </a:r>
          <a:r>
            <a:rPr lang="en-GB" sz="1400" b="0" dirty="0" err="1" smtClean="0"/>
            <a:t>FXDataAdapter</a:t>
          </a:r>
          <a:r>
            <a:rPr lang="en-GB" sz="1400" b="0" dirty="0" smtClean="0"/>
            <a:t> using the CIS Eclipse Plugin</a:t>
          </a:r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472602C8-CA54-40A9-8555-70B65EA28F73}">
      <dgm:prSet custT="1"/>
      <dgm:spPr/>
      <dgm:t>
        <a:bodyPr/>
        <a:lstStyle/>
        <a:p>
          <a:r>
            <a:rPr lang="en-GB" sz="1400" b="0" dirty="0" smtClean="0"/>
            <a:t>Add new fields for the data provided and implement the </a:t>
          </a:r>
          <a:r>
            <a:rPr lang="en-GB" sz="1400" b="0" dirty="0" err="1" smtClean="0"/>
            <a:t>onRequest</a:t>
          </a:r>
          <a:r>
            <a:rPr lang="en-GB" sz="1400" b="0" dirty="0" smtClean="0"/>
            <a:t> method to return data.</a:t>
          </a:r>
        </a:p>
      </dgm:t>
    </dgm:pt>
    <dgm:pt modelId="{C4306826-4A99-4690-8D97-D84A6B85F3EE}" type="parTrans" cxnId="{37ADDF25-629C-470D-A941-DBA77AEAD8EA}">
      <dgm:prSet/>
      <dgm:spPr/>
      <dgm:t>
        <a:bodyPr/>
        <a:lstStyle/>
        <a:p>
          <a:endParaRPr lang="en-GB"/>
        </a:p>
      </dgm:t>
    </dgm:pt>
    <dgm:pt modelId="{B3E4C40B-C24A-4C27-BCE7-145A67B64F8A}" type="sibTrans" cxnId="{37ADDF25-629C-470D-A941-DBA77AEAD8EA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Use Liberator Explorer to request a new currency pair and see the new fields included in the returned data</a:t>
          </a:r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F8C0DD60-3033-4987-A857-FD8A449BFB53}">
      <dgm:prSet custT="1"/>
      <dgm:spPr/>
      <dgm:t>
        <a:bodyPr/>
        <a:lstStyle/>
        <a:p>
          <a:r>
            <a:rPr lang="en-GB" sz="1400" b="0" dirty="0" smtClean="0"/>
            <a:t>Configure the data service in the </a:t>
          </a:r>
          <a:r>
            <a:rPr lang="en-GB" sz="1400" b="0" dirty="0" err="1" smtClean="0"/>
            <a:t>PricingAdapter</a:t>
          </a:r>
          <a:r>
            <a:rPr lang="en-GB" sz="1400" b="0" dirty="0" smtClean="0"/>
            <a:t> so that FX requests are routed to both the </a:t>
          </a:r>
          <a:r>
            <a:rPr lang="en-GB" sz="1400" b="0" dirty="0" err="1" smtClean="0"/>
            <a:t>PricingAdapter</a:t>
          </a:r>
          <a:r>
            <a:rPr lang="en-GB" sz="1400" b="0" dirty="0" smtClean="0"/>
            <a:t> and the </a:t>
          </a:r>
          <a:r>
            <a:rPr lang="en-GB" sz="1400" b="0" dirty="0" err="1" smtClean="0"/>
            <a:t>FXDataAdapter</a:t>
          </a:r>
          <a:endParaRPr lang="en-GB" sz="1400" b="0" dirty="0" smtClean="0"/>
        </a:p>
      </dgm:t>
    </dgm:pt>
    <dgm:pt modelId="{B6983E9B-5770-4F7B-B99F-D1B6EA56E0D6}" type="parTrans" cxnId="{0C2701D5-7430-4D04-89B4-8F8C73244413}">
      <dgm:prSet/>
      <dgm:spPr/>
      <dgm:t>
        <a:bodyPr/>
        <a:lstStyle/>
        <a:p>
          <a:endParaRPr lang="en-GB"/>
        </a:p>
      </dgm:t>
    </dgm:pt>
    <dgm:pt modelId="{862639B2-9237-4077-9858-A0EAF1D69BC2}" type="sibTrans" cxnId="{0C2701D5-7430-4D04-89B4-8F8C73244413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6F9EC10-39B2-4294-9F09-C1CC12866295}" type="pres">
      <dgm:prSet presAssocID="{12636DEF-DD0B-4D37-9B84-278F003553FA}" presName="boxAndChildren" presStyleCnt="0"/>
      <dgm:spPr/>
    </dgm:pt>
    <dgm:pt modelId="{CC3FCBDB-870F-44CA-9E08-34E90EB99F4F}" type="pres">
      <dgm:prSet presAssocID="{12636DEF-DD0B-4D37-9B84-278F003553FA}" presName="parentTextBox" presStyleLbl="node1" presStyleIdx="0" presStyleCnt="4"/>
      <dgm:spPr/>
      <dgm:t>
        <a:bodyPr/>
        <a:lstStyle/>
        <a:p>
          <a:endParaRPr lang="en-GB"/>
        </a:p>
      </dgm:t>
    </dgm:pt>
    <dgm:pt modelId="{53C35DE7-EE30-490A-85B1-63B3726BC87E}" type="pres">
      <dgm:prSet presAssocID="{862639B2-9237-4077-9858-A0EAF1D69BC2}" presName="sp" presStyleCnt="0"/>
      <dgm:spPr/>
    </dgm:pt>
    <dgm:pt modelId="{115966DA-6D46-44C5-B917-79D4DDB6782C}" type="pres">
      <dgm:prSet presAssocID="{F8C0DD60-3033-4987-A857-FD8A449BFB53}" presName="arrowAndChildren" presStyleCnt="0"/>
      <dgm:spPr/>
    </dgm:pt>
    <dgm:pt modelId="{DEC0781A-6908-4F78-A0AE-32AD7AF35612}" type="pres">
      <dgm:prSet presAssocID="{F8C0DD60-3033-4987-A857-FD8A449BFB53}" presName="parentTextArrow" presStyleLbl="node1" presStyleIdx="1" presStyleCnt="4"/>
      <dgm:spPr/>
      <dgm:t>
        <a:bodyPr/>
        <a:lstStyle/>
        <a:p>
          <a:endParaRPr lang="en-GB"/>
        </a:p>
      </dgm:t>
    </dgm:pt>
    <dgm:pt modelId="{4DFA76A6-5F0D-4C1A-8477-B4DA097620AA}" type="pres">
      <dgm:prSet presAssocID="{B3E4C40B-C24A-4C27-BCE7-145A67B64F8A}" presName="sp" presStyleCnt="0"/>
      <dgm:spPr/>
    </dgm:pt>
    <dgm:pt modelId="{C8E6446E-B5E5-4DE4-954F-BFBA9BFB6845}" type="pres">
      <dgm:prSet presAssocID="{472602C8-CA54-40A9-8555-70B65EA28F73}" presName="arrowAndChildren" presStyleCnt="0"/>
      <dgm:spPr/>
    </dgm:pt>
    <dgm:pt modelId="{A58FD876-B609-45AB-ACE4-B310EF456751}" type="pres">
      <dgm:prSet presAssocID="{472602C8-CA54-40A9-8555-70B65EA28F73}" presName="parentTextArrow" presStyleLbl="node1" presStyleIdx="2" presStyleCnt="4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3" presStyleCnt="4"/>
      <dgm:spPr/>
      <dgm:t>
        <a:bodyPr/>
        <a:lstStyle/>
        <a:p>
          <a:endParaRPr lang="en-GB"/>
        </a:p>
      </dgm:t>
    </dgm:pt>
  </dgm:ptLst>
  <dgm:cxnLst>
    <dgm:cxn modelId="{49B03956-E8D8-4D40-9206-E712E9C5BBFE}" type="presOf" srcId="{2DA52980-6A27-49BA-8B77-B697F3969B13}" destId="{7C659590-2083-46A6-88A1-1EE87B2B23CF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0C2701D5-7430-4D04-89B4-8F8C73244413}" srcId="{DAFDCCE1-C6A4-431D-90CC-5F8A087A1BAC}" destId="{F8C0DD60-3033-4987-A857-FD8A449BFB53}" srcOrd="2" destOrd="0" parTransId="{B6983E9B-5770-4F7B-B99F-D1B6EA56E0D6}" sibTransId="{862639B2-9237-4077-9858-A0EAF1D69BC2}"/>
    <dgm:cxn modelId="{37ADDF25-629C-470D-A941-DBA77AEAD8EA}" srcId="{DAFDCCE1-C6A4-431D-90CC-5F8A087A1BAC}" destId="{472602C8-CA54-40A9-8555-70B65EA28F73}" srcOrd="1" destOrd="0" parTransId="{C4306826-4A99-4690-8D97-D84A6B85F3EE}" sibTransId="{B3E4C40B-C24A-4C27-BCE7-145A67B64F8A}"/>
    <dgm:cxn modelId="{394AE6A3-E93D-4F25-9BC8-67EE0CB33B66}" type="presOf" srcId="{F8C0DD60-3033-4987-A857-FD8A449BFB53}" destId="{DEC0781A-6908-4F78-A0AE-32AD7AF35612}" srcOrd="0" destOrd="0" presId="urn:microsoft.com/office/officeart/2005/8/layout/process4"/>
    <dgm:cxn modelId="{1601E380-3B5B-4736-9303-909B75D21069}" type="presOf" srcId="{472602C8-CA54-40A9-8555-70B65EA28F73}" destId="{A58FD876-B609-45AB-ACE4-B310EF456751}" srcOrd="0" destOrd="0" presId="urn:microsoft.com/office/officeart/2005/8/layout/process4"/>
    <dgm:cxn modelId="{9F992821-ADE9-4729-8732-961848E1D144}" type="presOf" srcId="{DAFDCCE1-C6A4-431D-90CC-5F8A087A1BAC}" destId="{95D3A656-92C6-4736-8E95-7FD1DA7F25D2}" srcOrd="0" destOrd="0" presId="urn:microsoft.com/office/officeart/2005/8/layout/process4"/>
    <dgm:cxn modelId="{B55C28D0-410C-4E7D-952E-5A1E4CCC30D2}" type="presOf" srcId="{12636DEF-DD0B-4D37-9B84-278F003553FA}" destId="{CC3FCBDB-870F-44CA-9E08-34E90EB99F4F}" srcOrd="0" destOrd="0" presId="urn:microsoft.com/office/officeart/2005/8/layout/process4"/>
    <dgm:cxn modelId="{14E15470-7E91-4900-A962-0392098F8877}" srcId="{DAFDCCE1-C6A4-431D-90CC-5F8A087A1BAC}" destId="{12636DEF-DD0B-4D37-9B84-278F003553FA}" srcOrd="3" destOrd="0" parTransId="{974B3A01-B907-4D18-80BD-391E6359BBC2}" sibTransId="{51AE4873-BB77-48FE-842D-1EA2C3E49F13}"/>
    <dgm:cxn modelId="{BFF0FE38-2D98-4021-9FD0-433164B5D2D4}" type="presParOf" srcId="{95D3A656-92C6-4736-8E95-7FD1DA7F25D2}" destId="{26F9EC10-39B2-4294-9F09-C1CC12866295}" srcOrd="0" destOrd="0" presId="urn:microsoft.com/office/officeart/2005/8/layout/process4"/>
    <dgm:cxn modelId="{DF6E0B0D-682A-4A11-B0C2-23F9625C5A9B}" type="presParOf" srcId="{26F9EC10-39B2-4294-9F09-C1CC12866295}" destId="{CC3FCBDB-870F-44CA-9E08-34E90EB99F4F}" srcOrd="0" destOrd="0" presId="urn:microsoft.com/office/officeart/2005/8/layout/process4"/>
    <dgm:cxn modelId="{F45FEB79-11E9-47B1-90F9-A3523888773B}" type="presParOf" srcId="{95D3A656-92C6-4736-8E95-7FD1DA7F25D2}" destId="{53C35DE7-EE30-490A-85B1-63B3726BC87E}" srcOrd="1" destOrd="0" presId="urn:microsoft.com/office/officeart/2005/8/layout/process4"/>
    <dgm:cxn modelId="{513B1203-47AB-4581-95F0-CEE540079C40}" type="presParOf" srcId="{95D3A656-92C6-4736-8E95-7FD1DA7F25D2}" destId="{115966DA-6D46-44C5-B917-79D4DDB6782C}" srcOrd="2" destOrd="0" presId="urn:microsoft.com/office/officeart/2005/8/layout/process4"/>
    <dgm:cxn modelId="{08028458-449C-4F1A-AF6F-1AD756DAFA56}" type="presParOf" srcId="{115966DA-6D46-44C5-B917-79D4DDB6782C}" destId="{DEC0781A-6908-4F78-A0AE-32AD7AF35612}" srcOrd="0" destOrd="0" presId="urn:microsoft.com/office/officeart/2005/8/layout/process4"/>
    <dgm:cxn modelId="{D0741799-85E3-4865-A074-7F47217676A0}" type="presParOf" srcId="{95D3A656-92C6-4736-8E95-7FD1DA7F25D2}" destId="{4DFA76A6-5F0D-4C1A-8477-B4DA097620AA}" srcOrd="3" destOrd="0" presId="urn:microsoft.com/office/officeart/2005/8/layout/process4"/>
    <dgm:cxn modelId="{26E773C6-A688-4C91-9207-17BB175F2E1D}" type="presParOf" srcId="{95D3A656-92C6-4736-8E95-7FD1DA7F25D2}" destId="{C8E6446E-B5E5-4DE4-954F-BFBA9BFB6845}" srcOrd="4" destOrd="0" presId="urn:microsoft.com/office/officeart/2005/8/layout/process4"/>
    <dgm:cxn modelId="{0CAFC973-3BA0-4C60-8928-DF7564BC8E5D}" type="presParOf" srcId="{C8E6446E-B5E5-4DE4-954F-BFBA9BFB6845}" destId="{A58FD876-B609-45AB-ACE4-B310EF456751}" srcOrd="0" destOrd="0" presId="urn:microsoft.com/office/officeart/2005/8/layout/process4"/>
    <dgm:cxn modelId="{F280B6D2-C7F2-475E-BAC6-4510432EDCAA}" type="presParOf" srcId="{95D3A656-92C6-4736-8E95-7FD1DA7F25D2}" destId="{1710FF77-15B3-45B0-BFD2-C5FF2E833258}" srcOrd="5" destOrd="0" presId="urn:microsoft.com/office/officeart/2005/8/layout/process4"/>
    <dgm:cxn modelId="{A6BDA67C-FFD6-41E8-A79B-685B9020DBDF}" type="presParOf" srcId="{95D3A656-92C6-4736-8E95-7FD1DA7F25D2}" destId="{8922DBCE-4CDC-4E98-BD18-495A63619A74}" srcOrd="6" destOrd="0" presId="urn:microsoft.com/office/officeart/2005/8/layout/process4"/>
    <dgm:cxn modelId="{358B4047-80ED-4CFA-9CA0-ABFFFAB37524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F7221A-A511-41A2-9572-C27F0661B061}">
      <dsp:nvSpPr>
        <dsp:cNvPr id="0" name=""/>
        <dsp:cNvSpPr/>
      </dsp:nvSpPr>
      <dsp:spPr>
        <a:xfrm>
          <a:off x="0" y="0"/>
          <a:ext cx="5415001" cy="6811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Define the namespace each </a:t>
          </a:r>
          <a:r>
            <a:rPr lang="en-GB" sz="1800" kern="1200" dirty="0" err="1" smtClean="0"/>
            <a:t>DataSource</a:t>
          </a:r>
          <a:r>
            <a:rPr lang="en-GB" sz="1800" kern="1200" dirty="0" smtClean="0"/>
            <a:t> owns</a:t>
          </a:r>
          <a:endParaRPr lang="en-GB" sz="1800" kern="1200" dirty="0"/>
        </a:p>
      </dsp:txBody>
      <dsp:txXfrm>
        <a:off x="19952" y="19952"/>
        <a:ext cx="4622376" cy="641291"/>
      </dsp:txXfrm>
    </dsp:sp>
    <dsp:sp modelId="{15596663-C5BA-48D9-BE83-DF83DDD0D613}">
      <dsp:nvSpPr>
        <dsp:cNvPr id="0" name=""/>
        <dsp:cNvSpPr/>
      </dsp:nvSpPr>
      <dsp:spPr>
        <a:xfrm>
          <a:off x="453506" y="805049"/>
          <a:ext cx="5415001" cy="6811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Define load balancing and failover strategies in a single location</a:t>
          </a:r>
        </a:p>
      </dsp:txBody>
      <dsp:txXfrm>
        <a:off x="473458" y="825001"/>
        <a:ext cx="4478814" cy="641291"/>
      </dsp:txXfrm>
    </dsp:sp>
    <dsp:sp modelId="{41FC69BB-8140-434A-8B7C-171E75D24D6D}">
      <dsp:nvSpPr>
        <dsp:cNvPr id="0" name=""/>
        <dsp:cNvSpPr/>
      </dsp:nvSpPr>
      <dsp:spPr>
        <a:xfrm>
          <a:off x="900244" y="1610098"/>
          <a:ext cx="5415001" cy="6811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smtClean="0"/>
            <a:t>Reduce bandwidth &amp; number of connections</a:t>
          </a:r>
          <a:endParaRPr lang="en-GB" sz="1800" kern="1200" dirty="0" smtClean="0"/>
        </a:p>
      </dsp:txBody>
      <dsp:txXfrm>
        <a:off x="920196" y="1630050"/>
        <a:ext cx="4485582" cy="641291"/>
      </dsp:txXfrm>
    </dsp:sp>
    <dsp:sp modelId="{56076289-69E2-4282-9CB2-91ED423873A4}">
      <dsp:nvSpPr>
        <dsp:cNvPr id="0" name=""/>
        <dsp:cNvSpPr/>
      </dsp:nvSpPr>
      <dsp:spPr>
        <a:xfrm>
          <a:off x="1353750" y="2415148"/>
          <a:ext cx="5415001" cy="6811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smtClean="0"/>
            <a:t>Simplifies configuration</a:t>
          </a:r>
          <a:endParaRPr lang="en-GB" sz="1800" kern="1200" dirty="0" smtClean="0"/>
        </a:p>
      </dsp:txBody>
      <dsp:txXfrm>
        <a:off x="1373702" y="2435100"/>
        <a:ext cx="4478814" cy="641291"/>
      </dsp:txXfrm>
    </dsp:sp>
    <dsp:sp modelId="{8975D68D-CCEE-406B-ABC4-9EA7A8BBFC11}">
      <dsp:nvSpPr>
        <dsp:cNvPr id="0" name=""/>
        <dsp:cNvSpPr/>
      </dsp:nvSpPr>
      <dsp:spPr>
        <a:xfrm>
          <a:off x="4972224" y="521733"/>
          <a:ext cx="442777" cy="442777"/>
        </a:xfrm>
        <a:prstGeom prst="downArrow">
          <a:avLst>
            <a:gd name="adj1" fmla="val 55000"/>
            <a:gd name="adj2" fmla="val 45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100" kern="1200"/>
        </a:p>
      </dsp:txBody>
      <dsp:txXfrm>
        <a:off x="5071849" y="521733"/>
        <a:ext cx="243527" cy="333190"/>
      </dsp:txXfrm>
    </dsp:sp>
    <dsp:sp modelId="{4A7E6DC7-DD98-41FF-8508-5DE6957AF3AF}">
      <dsp:nvSpPr>
        <dsp:cNvPr id="0" name=""/>
        <dsp:cNvSpPr/>
      </dsp:nvSpPr>
      <dsp:spPr>
        <a:xfrm>
          <a:off x="5425730" y="1326783"/>
          <a:ext cx="442777" cy="442777"/>
        </a:xfrm>
        <a:prstGeom prst="downArrow">
          <a:avLst>
            <a:gd name="adj1" fmla="val 55000"/>
            <a:gd name="adj2" fmla="val 45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100" kern="1200"/>
        </a:p>
      </dsp:txBody>
      <dsp:txXfrm>
        <a:off x="5525355" y="1326783"/>
        <a:ext cx="243527" cy="333190"/>
      </dsp:txXfrm>
    </dsp:sp>
    <dsp:sp modelId="{27253C4B-FB92-4F16-8B5D-9C6814977E9C}">
      <dsp:nvSpPr>
        <dsp:cNvPr id="0" name=""/>
        <dsp:cNvSpPr/>
      </dsp:nvSpPr>
      <dsp:spPr>
        <a:xfrm>
          <a:off x="5872468" y="2131832"/>
          <a:ext cx="442777" cy="442777"/>
        </a:xfrm>
        <a:prstGeom prst="downArrow">
          <a:avLst>
            <a:gd name="adj1" fmla="val 55000"/>
            <a:gd name="adj2" fmla="val 45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100" kern="1200"/>
        </a:p>
      </dsp:txBody>
      <dsp:txXfrm>
        <a:off x="5972093" y="2131832"/>
        <a:ext cx="243527" cy="3331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45C428-AE25-44AD-995A-9A1E73B6A992}">
      <dsp:nvSpPr>
        <dsp:cNvPr id="0" name=""/>
        <dsp:cNvSpPr/>
      </dsp:nvSpPr>
      <dsp:spPr>
        <a:xfrm>
          <a:off x="855" y="1058425"/>
          <a:ext cx="3336537" cy="2001922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Transformer defines where data is sourced, including load balancing and failover.</a:t>
          </a:r>
          <a:endParaRPr lang="en-GB" sz="2000" kern="1200" dirty="0"/>
        </a:p>
      </dsp:txBody>
      <dsp:txXfrm>
        <a:off x="855" y="1058425"/>
        <a:ext cx="3336537" cy="2001922"/>
      </dsp:txXfrm>
    </dsp:sp>
    <dsp:sp modelId="{43EEA70B-D58E-4F95-869E-2F4B74884D84}">
      <dsp:nvSpPr>
        <dsp:cNvPr id="0" name=""/>
        <dsp:cNvSpPr/>
      </dsp:nvSpPr>
      <dsp:spPr>
        <a:xfrm>
          <a:off x="3671046" y="1031038"/>
          <a:ext cx="3336537" cy="2001922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Regardless of the number of Liberators and Integration Adapters </a:t>
          </a:r>
          <a:br>
            <a:rPr lang="en-GB" sz="2000" kern="1200" dirty="0" smtClean="0"/>
          </a:br>
          <a:r>
            <a:rPr lang="en-GB" sz="2000" kern="1200" dirty="0" smtClean="0"/>
            <a:t>you only require one connection (to Transformer),</a:t>
          </a:r>
          <a:br>
            <a:rPr lang="en-GB" sz="2000" kern="1200" dirty="0" smtClean="0"/>
          </a:br>
          <a:r>
            <a:rPr lang="en-GB" sz="2000" kern="1200" dirty="0" smtClean="0"/>
            <a:t>you only send data once.</a:t>
          </a:r>
        </a:p>
      </dsp:txBody>
      <dsp:txXfrm>
        <a:off x="3671046" y="1031038"/>
        <a:ext cx="3336537" cy="20019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DDDAB8-3C84-4595-8181-6FF14E177B9E}">
      <dsp:nvSpPr>
        <dsp:cNvPr id="0" name=""/>
        <dsp:cNvSpPr/>
      </dsp:nvSpPr>
      <dsp:spPr>
        <a:xfrm>
          <a:off x="0" y="2109825"/>
          <a:ext cx="7610475" cy="138427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When the 1</a:t>
          </a:r>
          <a:r>
            <a:rPr lang="en-GB" sz="2000" kern="1200" baseline="30000" dirty="0" smtClean="0"/>
            <a:t>st</a:t>
          </a:r>
          <a:r>
            <a:rPr lang="en-GB" sz="2000" kern="1200" dirty="0" smtClean="0"/>
            <a:t> peer recovers all subsequent requests are sent to the 1</a:t>
          </a:r>
          <a:r>
            <a:rPr lang="en-GB" sz="2000" kern="1200" baseline="30000" dirty="0" smtClean="0"/>
            <a:t>st</a:t>
          </a:r>
          <a:r>
            <a:rPr lang="en-GB" sz="2000" kern="1200" dirty="0" smtClean="0"/>
            <a:t> peer but the previous requests are not “moved back”</a:t>
          </a:r>
          <a:endParaRPr lang="en-GB" sz="2000" kern="1200" dirty="0"/>
        </a:p>
      </dsp:txBody>
      <dsp:txXfrm>
        <a:off x="0" y="2109825"/>
        <a:ext cx="7610475" cy="1384273"/>
      </dsp:txXfrm>
    </dsp:sp>
    <dsp:sp modelId="{869147C3-E2E9-4992-873E-DC13430C408C}">
      <dsp:nvSpPr>
        <dsp:cNvPr id="0" name=""/>
        <dsp:cNvSpPr/>
      </dsp:nvSpPr>
      <dsp:spPr>
        <a:xfrm rot="10800000">
          <a:off x="0" y="1576"/>
          <a:ext cx="7610475" cy="2129012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Data is requested from the 1</a:t>
          </a:r>
          <a:r>
            <a:rPr lang="en-GB" sz="2000" kern="1200" baseline="30000" dirty="0" smtClean="0"/>
            <a:t>st</a:t>
          </a:r>
          <a:r>
            <a:rPr lang="en-GB" sz="2000" kern="1200" dirty="0" smtClean="0"/>
            <a:t> peer only</a:t>
          </a:r>
          <a:br>
            <a:rPr lang="en-GB" sz="2000" kern="1200" dirty="0" smtClean="0"/>
          </a:br>
          <a:r>
            <a:rPr lang="en-GB" sz="2000" kern="1200" dirty="0" smtClean="0"/>
            <a:t>When the 1</a:t>
          </a:r>
          <a:r>
            <a:rPr lang="en-GB" sz="2000" kern="1200" baseline="30000" dirty="0" smtClean="0"/>
            <a:t>st</a:t>
          </a:r>
          <a:r>
            <a:rPr lang="en-GB" sz="2000" kern="1200" dirty="0" smtClean="0"/>
            <a:t> peer fails all requests are sent to the 2</a:t>
          </a:r>
          <a:r>
            <a:rPr lang="en-GB" sz="2000" kern="1200" baseline="30000" dirty="0" smtClean="0"/>
            <a:t>nd</a:t>
          </a:r>
          <a:r>
            <a:rPr lang="en-GB" sz="2000" kern="1200" dirty="0" smtClean="0"/>
            <a:t> peer</a:t>
          </a:r>
          <a:endParaRPr lang="en-GB" sz="2000" kern="1200" dirty="0"/>
        </a:p>
      </dsp:txBody>
      <dsp:txXfrm rot="10800000">
        <a:off x="0" y="1576"/>
        <a:ext cx="7610475" cy="13833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5E0D4C-8312-4B1D-BAC4-8E80EA67F9E2}">
      <dsp:nvSpPr>
        <dsp:cNvPr id="0" name=""/>
        <dsp:cNvSpPr/>
      </dsp:nvSpPr>
      <dsp:spPr>
        <a:xfrm>
          <a:off x="0" y="2631379"/>
          <a:ext cx="7610475" cy="86367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When the peer recovers all new requests are sent to the recovered peer until the requests are balanced</a:t>
          </a:r>
          <a:endParaRPr lang="en-GB" sz="2000" kern="1200" dirty="0"/>
        </a:p>
      </dsp:txBody>
      <dsp:txXfrm>
        <a:off x="0" y="2631379"/>
        <a:ext cx="7610475" cy="863677"/>
      </dsp:txXfrm>
    </dsp:sp>
    <dsp:sp modelId="{4DA2A5AD-2A85-4BB8-AA03-4F3DFF1EF010}">
      <dsp:nvSpPr>
        <dsp:cNvPr id="0" name=""/>
        <dsp:cNvSpPr/>
      </dsp:nvSpPr>
      <dsp:spPr>
        <a:xfrm rot="10800000">
          <a:off x="0" y="1315998"/>
          <a:ext cx="7610475" cy="1328336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When a peer fails its outstanding requests are moved to the other peer</a:t>
          </a:r>
          <a:endParaRPr lang="en-GB" sz="2000" kern="1200" dirty="0"/>
        </a:p>
      </dsp:txBody>
      <dsp:txXfrm rot="10800000">
        <a:off x="0" y="1315998"/>
        <a:ext cx="7610475" cy="863113"/>
      </dsp:txXfrm>
    </dsp:sp>
    <dsp:sp modelId="{869147C3-E2E9-4992-873E-DC13430C408C}">
      <dsp:nvSpPr>
        <dsp:cNvPr id="0" name=""/>
        <dsp:cNvSpPr/>
      </dsp:nvSpPr>
      <dsp:spPr>
        <a:xfrm rot="10800000">
          <a:off x="0" y="0"/>
          <a:ext cx="7610475" cy="1328336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Requests are sent to the peer with the least outstanding subscriptions</a:t>
          </a:r>
          <a:endParaRPr lang="en-GB" sz="2000" kern="1200" dirty="0"/>
        </a:p>
      </dsp:txBody>
      <dsp:txXfrm rot="10800000">
        <a:off x="0" y="0"/>
        <a:ext cx="7610475" cy="86311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DDDAB8-3C84-4595-8181-6FF14E177B9E}">
      <dsp:nvSpPr>
        <dsp:cNvPr id="0" name=""/>
        <dsp:cNvSpPr/>
      </dsp:nvSpPr>
      <dsp:spPr>
        <a:xfrm>
          <a:off x="0" y="1764895"/>
          <a:ext cx="7610475" cy="1157962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The Liberator will send all requests to both peers</a:t>
          </a:r>
          <a:endParaRPr lang="en-GB" sz="2000" kern="1200" dirty="0"/>
        </a:p>
      </dsp:txBody>
      <dsp:txXfrm>
        <a:off x="0" y="1764895"/>
        <a:ext cx="7610475" cy="1157962"/>
      </dsp:txXfrm>
    </dsp:sp>
    <dsp:sp modelId="{869147C3-E2E9-4992-873E-DC13430C408C}">
      <dsp:nvSpPr>
        <dsp:cNvPr id="0" name=""/>
        <dsp:cNvSpPr/>
      </dsp:nvSpPr>
      <dsp:spPr>
        <a:xfrm rot="10800000">
          <a:off x="0" y="0"/>
          <a:ext cx="7610475" cy="17809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If the data for a data service can come from &gt; 1 peer</a:t>
          </a:r>
          <a:br>
            <a:rPr lang="en-GB" sz="2000" kern="1200" dirty="0" smtClean="0"/>
          </a:br>
          <a:r>
            <a:rPr lang="en-GB" sz="2000" kern="1200" dirty="0" smtClean="0"/>
            <a:t>then multiple source groups can be defined.</a:t>
          </a:r>
          <a:endParaRPr lang="en-GB" sz="2000" kern="1200" dirty="0"/>
        </a:p>
      </dsp:txBody>
      <dsp:txXfrm rot="10800000">
        <a:off x="0" y="0"/>
        <a:ext cx="7610475" cy="115720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70E5D9-2FA6-464A-938A-8BB3A4B077D1}">
      <dsp:nvSpPr>
        <dsp:cNvPr id="0" name=""/>
        <dsp:cNvSpPr/>
      </dsp:nvSpPr>
      <dsp:spPr>
        <a:xfrm>
          <a:off x="0" y="0"/>
          <a:ext cx="7610475" cy="17213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It is possible to create arbitrarily complex data services because each of the mechanisms are independent</a:t>
          </a:r>
          <a:endParaRPr lang="en-GB" sz="2000" kern="1200" dirty="0"/>
        </a:p>
      </dsp:txBody>
      <dsp:txXfrm>
        <a:off x="1773787" y="0"/>
        <a:ext cx="5836687" cy="1721375"/>
      </dsp:txXfrm>
    </dsp:sp>
    <dsp:sp modelId="{0C2B27BA-DBF1-47A3-BAC0-DD27C9F52B42}">
      <dsp:nvSpPr>
        <dsp:cNvPr id="0" name=""/>
        <dsp:cNvSpPr/>
      </dsp:nvSpPr>
      <dsp:spPr>
        <a:xfrm>
          <a:off x="251692" y="93448"/>
          <a:ext cx="1522095" cy="153447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A887091-C365-4381-90C5-2837E8015A7D}">
      <dsp:nvSpPr>
        <dsp:cNvPr id="0" name=""/>
        <dsp:cNvSpPr/>
      </dsp:nvSpPr>
      <dsp:spPr>
        <a:xfrm>
          <a:off x="0" y="1973068"/>
          <a:ext cx="7610475" cy="1702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Any combination of failover/load balancing and shared data services can be created</a:t>
          </a:r>
          <a:endParaRPr lang="en-GB" sz="2000" kern="1200" dirty="0"/>
        </a:p>
      </dsp:txBody>
      <dsp:txXfrm>
        <a:off x="1773787" y="1973068"/>
        <a:ext cx="5836687" cy="1702800"/>
      </dsp:txXfrm>
    </dsp:sp>
    <dsp:sp modelId="{1C20F60F-D883-4468-81D3-5E46D2400048}">
      <dsp:nvSpPr>
        <dsp:cNvPr id="0" name=""/>
        <dsp:cNvSpPr/>
      </dsp:nvSpPr>
      <dsp:spPr>
        <a:xfrm>
          <a:off x="251692" y="2057209"/>
          <a:ext cx="1522095" cy="153451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FCBDB-870F-44CA-9E08-34E90EB99F4F}">
      <dsp:nvSpPr>
        <dsp:cNvPr id="0" name=""/>
        <dsp:cNvSpPr/>
      </dsp:nvSpPr>
      <dsp:spPr>
        <a:xfrm>
          <a:off x="0" y="2597623"/>
          <a:ext cx="6247209" cy="56829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Use Liberator Explorer to request a new currency pair and see the new fields included in the returned data</a:t>
          </a:r>
        </a:p>
      </dsp:txBody>
      <dsp:txXfrm>
        <a:off x="0" y="2597623"/>
        <a:ext cx="6247209" cy="568296"/>
      </dsp:txXfrm>
    </dsp:sp>
    <dsp:sp modelId="{DEC0781A-6908-4F78-A0AE-32AD7AF35612}">
      <dsp:nvSpPr>
        <dsp:cNvPr id="0" name=""/>
        <dsp:cNvSpPr/>
      </dsp:nvSpPr>
      <dsp:spPr>
        <a:xfrm rot="10800000">
          <a:off x="0" y="1732108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Configure the data service in the </a:t>
          </a:r>
          <a:r>
            <a:rPr lang="en-GB" sz="1400" b="0" kern="1200" dirty="0" err="1" smtClean="0"/>
            <a:t>PricingAdapter</a:t>
          </a:r>
          <a:r>
            <a:rPr lang="en-GB" sz="1400" b="0" kern="1200" dirty="0" smtClean="0"/>
            <a:t> so that FX requests are routed to both the </a:t>
          </a:r>
          <a:r>
            <a:rPr lang="en-GB" sz="1400" b="0" kern="1200" dirty="0" err="1" smtClean="0"/>
            <a:t>PricingAdapter</a:t>
          </a:r>
          <a:r>
            <a:rPr lang="en-GB" sz="1400" b="0" kern="1200" dirty="0" smtClean="0"/>
            <a:t> and the </a:t>
          </a:r>
          <a:r>
            <a:rPr lang="en-GB" sz="1400" b="0" kern="1200" dirty="0" err="1" smtClean="0"/>
            <a:t>FXDataAdapter</a:t>
          </a:r>
          <a:endParaRPr lang="en-GB" sz="1400" b="0" kern="1200" dirty="0" smtClean="0"/>
        </a:p>
      </dsp:txBody>
      <dsp:txXfrm rot="10800000">
        <a:off x="0" y="1732108"/>
        <a:ext cx="6247209" cy="567925"/>
      </dsp:txXfrm>
    </dsp:sp>
    <dsp:sp modelId="{A58FD876-B609-45AB-ACE4-B310EF456751}">
      <dsp:nvSpPr>
        <dsp:cNvPr id="0" name=""/>
        <dsp:cNvSpPr/>
      </dsp:nvSpPr>
      <dsp:spPr>
        <a:xfrm rot="10800000">
          <a:off x="0" y="866592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Add new fields for the data provided and implement the </a:t>
          </a:r>
          <a:r>
            <a:rPr lang="en-GB" sz="1400" b="0" kern="1200" dirty="0" err="1" smtClean="0"/>
            <a:t>onRequest</a:t>
          </a:r>
          <a:r>
            <a:rPr lang="en-GB" sz="1400" b="0" kern="1200" dirty="0" smtClean="0"/>
            <a:t> method to return data.</a:t>
          </a:r>
        </a:p>
      </dsp:txBody>
      <dsp:txXfrm rot="10800000">
        <a:off x="0" y="866592"/>
        <a:ext cx="6247209" cy="567925"/>
      </dsp:txXfrm>
    </dsp:sp>
    <dsp:sp modelId="{7C659590-2083-46A6-88A1-1EE87B2B23CF}">
      <dsp:nvSpPr>
        <dsp:cNvPr id="0" name=""/>
        <dsp:cNvSpPr/>
      </dsp:nvSpPr>
      <dsp:spPr>
        <a:xfrm rot="10800000">
          <a:off x="0" y="1076"/>
          <a:ext cx="6247209" cy="8740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Create a new (pricing) Adapter blade called </a:t>
          </a:r>
          <a:r>
            <a:rPr lang="en-GB" sz="1400" b="0" kern="1200" dirty="0" err="1" smtClean="0"/>
            <a:t>FXDataAdapter</a:t>
          </a:r>
          <a:r>
            <a:rPr lang="en-GB" sz="1400" b="0" kern="1200" dirty="0" smtClean="0"/>
            <a:t> using the CIS Eclipse Plugin</a:t>
          </a:r>
        </a:p>
      </dsp:txBody>
      <dsp:txXfrm rot="10800000">
        <a:off x="0" y="1076"/>
        <a:ext cx="6247209" cy="5679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pPr/>
              <a:t>05/11/2013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pPr/>
              <a:t>05/11/2013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6481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66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099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8744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616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9008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3226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4815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F89C45-375B-4720-AD54-F97A4DF2003F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714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F89C45-375B-4720-AD54-F97A4DF2003F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866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F89C45-375B-4720-AD54-F97A4DF2003F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106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291027-325D-4294-8AB4-FAF4C50142B4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F89C45-375B-4720-AD54-F97A4DF2003F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497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EF081F-07A0-48C8-BC8D-F3E78AE17FAF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E43615-1EB2-4E46-BAA2-0D1D0D219B6F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454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95" y="2198796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96" y="3258929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15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Advanced Caplin </a:t>
            </a:r>
            <a:r>
              <a:rPr lang="en-GB" smtClean="0"/>
              <a:t>Platform Concepts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Data Services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300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42938" y="3571875"/>
            <a:ext cx="1357312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backup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215188" y="4143375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778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Bandwidth optimisation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E16BD2-3561-48A0-A6B4-F8843204A626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GB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39750" y="6492875"/>
            <a:ext cx="3376613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/>
              <a:t>© </a:t>
            </a:r>
            <a:r>
              <a:rPr lang="en-GB" dirty="0" smtClean="0"/>
              <a:t>2013 </a:t>
            </a:r>
            <a:r>
              <a:rPr lang="en-GB" dirty="0"/>
              <a:t>CAPLIN SYSTEMS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9750" y="3500438"/>
            <a:ext cx="1357313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Feed </a:t>
            </a:r>
          </a:p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Handler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215188" y="3286125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215188" y="3714750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15188" y="2857500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7215188" y="4572000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2214563" y="3071813"/>
            <a:ext cx="4643437" cy="7143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214563" y="3500438"/>
            <a:ext cx="4643437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2214563" y="3786188"/>
            <a:ext cx="4643437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214563" y="3786188"/>
            <a:ext cx="4643437" cy="571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214563" y="3786188"/>
            <a:ext cx="4643437" cy="1000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34"/>
          <p:cNvSpPr/>
          <p:nvPr/>
        </p:nvSpPr>
        <p:spPr>
          <a:xfrm>
            <a:off x="2286000" y="4572000"/>
            <a:ext cx="3746500" cy="1227138"/>
          </a:xfrm>
          <a:prstGeom prst="roundRect">
            <a:avLst/>
          </a:prstGeom>
          <a:noFill/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DataSource sends duplicate data to multiple peers </a:t>
            </a:r>
          </a:p>
        </p:txBody>
      </p:sp>
    </p:spTree>
    <p:extLst>
      <p:ext uri="{BB962C8B-B14F-4D97-AF65-F5344CB8AC3E}">
        <p14:creationId xmlns:p14="http://schemas.microsoft.com/office/powerpoint/2010/main" val="2024849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ounded Rectangle 59"/>
          <p:cNvSpPr/>
          <p:nvPr/>
        </p:nvSpPr>
        <p:spPr>
          <a:xfrm>
            <a:off x="5214938" y="3500438"/>
            <a:ext cx="1714500" cy="714375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Transformer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2938" y="3571875"/>
            <a:ext cx="1357312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backup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215188" y="4143375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788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Bandwidth optimisation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BF8391-DD68-4B7C-A397-A089078AF1F6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GB" smtClean="0"/>
          </a:p>
        </p:txBody>
      </p:sp>
      <p:sp>
        <p:nvSpPr>
          <p:cNvPr id="13" name="Rounded Rectangle 12"/>
          <p:cNvSpPr/>
          <p:nvPr/>
        </p:nvSpPr>
        <p:spPr>
          <a:xfrm>
            <a:off x="539750" y="3500438"/>
            <a:ext cx="1357313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Feed </a:t>
            </a:r>
          </a:p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Handler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215188" y="3286125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215188" y="3714750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15188" y="2857500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046563" y="3429000"/>
            <a:ext cx="1811438" cy="714375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Transformer</a:t>
            </a:r>
            <a:endParaRPr lang="en-GB" sz="1400" dirty="0">
              <a:solidFill>
                <a:schemeClr val="dk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7215188" y="4572000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2214563" y="3786187"/>
            <a:ext cx="2658379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863" name="Rectangle 40"/>
          <p:cNvSpPr>
            <a:spLocks noChangeArrowheads="1"/>
          </p:cNvSpPr>
          <p:nvPr/>
        </p:nvSpPr>
        <p:spPr bwMode="auto">
          <a:xfrm>
            <a:off x="1500188" y="492918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/>
              <a:t>DataSource sends data just to one target</a:t>
            </a:r>
          </a:p>
        </p:txBody>
      </p:sp>
    </p:spTree>
    <p:extLst>
      <p:ext uri="{BB962C8B-B14F-4D97-AF65-F5344CB8AC3E}">
        <p14:creationId xmlns:p14="http://schemas.microsoft.com/office/powerpoint/2010/main" val="38828763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Service Configuration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2172"/>
            <a:ext cx="8229600" cy="2338086"/>
          </a:xfrm>
        </p:spPr>
        <p:txBody>
          <a:bodyPr/>
          <a:lstStyle/>
          <a:p>
            <a:pPr lvl="0"/>
            <a:r>
              <a:rPr lang="en-GB" dirty="0"/>
              <a:t>Data services are configured for:</a:t>
            </a:r>
          </a:p>
          <a:p>
            <a:pPr lvl="1"/>
            <a:r>
              <a:rPr lang="en-GB" dirty="0"/>
              <a:t>Failover</a:t>
            </a:r>
          </a:p>
          <a:p>
            <a:pPr lvl="1"/>
            <a:r>
              <a:rPr lang="en-GB" dirty="0"/>
              <a:t>Load balancing</a:t>
            </a:r>
          </a:p>
          <a:p>
            <a:pPr lvl="1"/>
            <a:r>
              <a:rPr lang="en-GB" dirty="0"/>
              <a:t>Aggregating data from multiple </a:t>
            </a:r>
            <a:r>
              <a:rPr lang="en-GB" dirty="0" smtClean="0"/>
              <a:t>sources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051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Failover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63648335"/>
              </p:ext>
            </p:extLst>
          </p:nvPr>
        </p:nvGraphicFramePr>
        <p:xfrm>
          <a:off x="766763" y="1914524"/>
          <a:ext cx="7610475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1590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Failover Configuration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add-data-service</a:t>
            </a:r>
          </a:p>
          <a:p>
            <a:pPr marL="0" indent="0">
              <a:buNone/>
            </a:pP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service-name        </a:t>
            </a:r>
            <a:r>
              <a:rPr lang="en-GB" sz="21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FailoverData</a:t>
            </a:r>
            <a:endParaRPr lang="en-GB" sz="2100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include-pattern     ^/FAILOVER</a:t>
            </a:r>
          </a:p>
          <a:p>
            <a:pPr marL="0" indent="0">
              <a:buNone/>
            </a:pPr>
            <a:endParaRPr lang="en-GB" sz="2100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add-source-group</a:t>
            </a:r>
          </a:p>
          <a:p>
            <a:pPr marL="0" indent="0">
              <a:buNone/>
            </a:pP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add-priority</a:t>
            </a:r>
          </a:p>
          <a:p>
            <a:pPr marL="0" indent="0">
              <a:buNone/>
            </a:pP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peer1</a:t>
            </a:r>
          </a:p>
          <a:p>
            <a:pPr marL="0" indent="0">
              <a:buNone/>
            </a:pP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end-priority</a:t>
            </a:r>
          </a:p>
          <a:p>
            <a:pPr marL="0" indent="0">
              <a:buNone/>
            </a:pPr>
            <a:r>
              <a:rPr lang="en-GB" sz="21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add-priority</a:t>
            </a:r>
          </a:p>
          <a:p>
            <a:pPr marL="0" indent="0">
              <a:buNone/>
            </a:pP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peer2</a:t>
            </a:r>
          </a:p>
          <a:p>
            <a:pPr marL="0" indent="0">
              <a:buNone/>
            </a:pP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end-priority</a:t>
            </a:r>
          </a:p>
          <a:p>
            <a:pPr marL="0" indent="0">
              <a:buNone/>
            </a:pP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end-source-group</a:t>
            </a:r>
          </a:p>
          <a:p>
            <a:pPr marL="0" indent="0">
              <a:buNone/>
            </a:pPr>
            <a:r>
              <a:rPr lang="en-GB" sz="21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end-data-service</a:t>
            </a:r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75219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Load Balancing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31647277"/>
              </p:ext>
            </p:extLst>
          </p:nvPr>
        </p:nvGraphicFramePr>
        <p:xfrm>
          <a:off x="766763" y="1981199"/>
          <a:ext cx="7610475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5841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Load Balancing Configuration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add-data-service</a:t>
            </a:r>
          </a:p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service-name        </a:t>
            </a:r>
            <a:r>
              <a:rPr lang="en-GB" sz="2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BalancedData</a:t>
            </a:r>
            <a:endParaRPr lang="en-GB" sz="2000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include-pattern     ^/BALANCED</a:t>
            </a:r>
          </a:p>
          <a:p>
            <a:pPr marL="0" indent="0">
              <a:buNone/>
            </a:pPr>
            <a:endParaRPr lang="en-GB" sz="2000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add-source-group</a:t>
            </a:r>
          </a:p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add-priority</a:t>
            </a:r>
          </a:p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peer1</a:t>
            </a:r>
          </a:p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peer2</a:t>
            </a:r>
          </a:p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end-priority</a:t>
            </a:r>
          </a:p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end-source-group</a:t>
            </a:r>
          </a:p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end-data-service</a:t>
            </a:r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7425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Shared Data</a:t>
            </a:r>
            <a:endParaRPr lang="en-GB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123152712"/>
              </p:ext>
            </p:extLst>
          </p:nvPr>
        </p:nvGraphicFramePr>
        <p:xfrm>
          <a:off x="766763" y="2200275"/>
          <a:ext cx="7610475" cy="292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583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Shared Data </a:t>
            </a:r>
            <a:r>
              <a:rPr lang="en-GB" dirty="0"/>
              <a:t>C</a:t>
            </a:r>
            <a:r>
              <a:rPr lang="en-GB" dirty="0" smtClean="0"/>
              <a:t>onfiguration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add-data-service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service-name        </a:t>
            </a:r>
            <a:r>
              <a:rPr lang="en-GB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SharedData</a:t>
            </a:r>
            <a:endParaRPr lang="en-GB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include-pattern     ^/SHARED</a:t>
            </a:r>
          </a:p>
          <a:p>
            <a:pPr marL="0" indent="0">
              <a:buNone/>
            </a:pPr>
            <a:endParaRPr lang="en-GB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add-source-group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add-priority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peer1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end-priority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end-source-group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add-source-group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add-priority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peer2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end-priority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end-source-group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end-data-service</a:t>
            </a:r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88738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Finally …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06242140"/>
              </p:ext>
            </p:extLst>
          </p:nvPr>
        </p:nvGraphicFramePr>
        <p:xfrm>
          <a:off x="862013" y="1600200"/>
          <a:ext cx="7610475" cy="3676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684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Services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/>
              <a:t>Data services route subscription requests to </a:t>
            </a:r>
            <a:r>
              <a:rPr lang="en-GB" sz="2400" dirty="0" smtClean="0"/>
              <a:t>the appropriate peer </a:t>
            </a:r>
            <a:r>
              <a:rPr lang="en-GB" sz="2400" dirty="0" err="1" smtClean="0"/>
              <a:t>DataSource</a:t>
            </a:r>
            <a:r>
              <a:rPr lang="en-GB" sz="2400" dirty="0" smtClean="0"/>
              <a:t> applications</a:t>
            </a:r>
          </a:p>
          <a:p>
            <a:endParaRPr lang="en-GB" sz="2400" dirty="0" smtClean="0"/>
          </a:p>
          <a:p>
            <a:pPr lvl="0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628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Complex Data Service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889087" y="1428487"/>
            <a:ext cx="3805057" cy="4525963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add-data-service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service-name        </a:t>
            </a:r>
            <a:r>
              <a:rPr lang="en-GB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ComplexData</a:t>
            </a:r>
            <a:endParaRPr lang="en-GB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include-pattern     ^/COMPLEX</a:t>
            </a:r>
          </a:p>
          <a:p>
            <a:pPr marL="0" indent="0">
              <a:buNone/>
            </a:pPr>
            <a:endParaRPr lang="en-GB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add-source-group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add-priority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peer1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peer2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end-priority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add-priority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peer3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peer4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end-priority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end-source-group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add-source-group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add-priority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peer5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peer6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end-priority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add-priority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peer7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   label   peer8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end-priority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end-source-group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end-data-service</a:t>
            </a:r>
          </a:p>
          <a:p>
            <a:endParaRPr lang="en-GB" b="1" dirty="0"/>
          </a:p>
        </p:txBody>
      </p:sp>
      <p:sp>
        <p:nvSpPr>
          <p:cNvPr id="7" name="Right Arrow Callout 6"/>
          <p:cNvSpPr/>
          <p:nvPr/>
        </p:nvSpPr>
        <p:spPr>
          <a:xfrm>
            <a:off x="1180616" y="1851949"/>
            <a:ext cx="2708471" cy="3588152"/>
          </a:xfrm>
          <a:prstGeom prst="rightArrowCallout">
            <a:avLst/>
          </a:prstGeom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GB" dirty="0" smtClean="0"/>
              <a:t>Review: </a:t>
            </a:r>
            <a:br>
              <a:rPr lang="en-GB" dirty="0" smtClean="0"/>
            </a:br>
            <a:r>
              <a:rPr lang="en-GB" dirty="0" smtClean="0"/>
              <a:t>Describe </a:t>
            </a:r>
            <a:r>
              <a:rPr lang="en-GB" dirty="0"/>
              <a:t>how the requests would be sent for </a:t>
            </a:r>
            <a:r>
              <a:rPr lang="en-GB" dirty="0" smtClean="0"/>
              <a:t>this complex data service</a:t>
            </a:r>
            <a:endParaRPr lang="en-GB" dirty="0"/>
          </a:p>
          <a:p>
            <a:pPr algn="ctr"/>
            <a:endParaRPr lang="en-GB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66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GB" dirty="0" smtClean="0"/>
              <a:t>Create a Shared Data Service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435" y="483384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197265086"/>
              </p:ext>
            </p:extLst>
          </p:nvPr>
        </p:nvGraphicFramePr>
        <p:xfrm>
          <a:off x="1563290" y="2167003"/>
          <a:ext cx="6247210" cy="3166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7342" y="1515649"/>
            <a:ext cx="4416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Follow “Data Services” tutorial, Section 1.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489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Services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/>
              <a:t>Data services route subscription requests to </a:t>
            </a:r>
            <a:r>
              <a:rPr lang="en-GB" sz="2400" dirty="0" smtClean="0"/>
              <a:t>the appropriate peer </a:t>
            </a:r>
            <a:r>
              <a:rPr lang="en-GB" sz="2400" dirty="0" err="1" smtClean="0"/>
              <a:t>DataSource</a:t>
            </a:r>
            <a:r>
              <a:rPr lang="en-GB" sz="2400" dirty="0" smtClean="0"/>
              <a:t> applications</a:t>
            </a:r>
          </a:p>
          <a:p>
            <a:endParaRPr lang="en-GB" sz="2400" dirty="0" smtClean="0"/>
          </a:p>
          <a:p>
            <a:r>
              <a:rPr lang="en-GB" sz="2400" dirty="0" smtClean="0"/>
              <a:t>Data </a:t>
            </a:r>
            <a:r>
              <a:rPr lang="en-GB" sz="2400" dirty="0"/>
              <a:t>Service: </a:t>
            </a:r>
            <a:r>
              <a:rPr lang="en-GB" sz="2400" b="1" dirty="0"/>
              <a:t>^/FX/</a:t>
            </a:r>
            <a:r>
              <a:rPr lang="en-GB" sz="2400" dirty="0"/>
              <a:t> </a:t>
            </a:r>
            <a:r>
              <a:rPr lang="en-GB" sz="2400" dirty="0" smtClean="0">
                <a:sym typeface="Wingdings" pitchFamily="2" charset="2"/>
              </a:rPr>
              <a:t> transformer1</a:t>
            </a:r>
          </a:p>
          <a:p>
            <a:r>
              <a:rPr lang="en-GB" sz="2400" dirty="0" smtClean="0">
                <a:sym typeface="Wingdings" pitchFamily="2" charset="2"/>
              </a:rPr>
              <a:t>Liberator configuration:</a:t>
            </a:r>
            <a:endParaRPr lang="en-GB" sz="2400" dirty="0"/>
          </a:p>
          <a:p>
            <a:pPr lvl="0"/>
            <a:endParaRPr lang="en-GB" dirty="0"/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759351" y="3851290"/>
            <a:ext cx="5461752" cy="24006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add-data-service</a:t>
            </a: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service-name	</a:t>
            </a:r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GB" sz="12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FXPriceAdapterPricingSvc</a:t>
            </a:r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${THIS_LEG}</a:t>
            </a: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include-pattern</a:t>
            </a:r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"^/</a:t>
            </a:r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FX/"</a:t>
            </a: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add-source-group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required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add-priority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label		transformer</a:t>
            </a:r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${THIS_LEG}</a:t>
            </a: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end-priority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end-source-group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end-data-service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396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Services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/>
              <a:t>Data services route subscription requests to </a:t>
            </a:r>
            <a:r>
              <a:rPr lang="en-GB" sz="2400" dirty="0" smtClean="0"/>
              <a:t>the appropriate peer </a:t>
            </a:r>
            <a:r>
              <a:rPr lang="en-GB" sz="2400" dirty="0" err="1" smtClean="0"/>
              <a:t>DataSource</a:t>
            </a:r>
            <a:r>
              <a:rPr lang="en-GB" sz="2400" dirty="0" smtClean="0"/>
              <a:t> applications</a:t>
            </a:r>
          </a:p>
          <a:p>
            <a:endParaRPr lang="en-GB" sz="2400" dirty="0" smtClean="0"/>
          </a:p>
          <a:p>
            <a:r>
              <a:rPr lang="en-GB" sz="2400" dirty="0" smtClean="0"/>
              <a:t>Data </a:t>
            </a:r>
            <a:r>
              <a:rPr lang="en-GB" sz="2400" dirty="0"/>
              <a:t>Service: </a:t>
            </a:r>
            <a:r>
              <a:rPr lang="en-GB" sz="2400" b="1" dirty="0"/>
              <a:t>^/FX/</a:t>
            </a:r>
            <a:r>
              <a:rPr lang="en-GB" sz="2400" dirty="0"/>
              <a:t> </a:t>
            </a:r>
            <a:r>
              <a:rPr lang="en-GB" sz="2400" dirty="0" smtClean="0">
                <a:sym typeface="Wingdings" pitchFamily="2" charset="2"/>
              </a:rPr>
              <a:t> transformer1  fxpriceadapter1</a:t>
            </a:r>
          </a:p>
          <a:p>
            <a:r>
              <a:rPr lang="en-GB" sz="2400" dirty="0" smtClean="0">
                <a:sym typeface="Wingdings" pitchFamily="2" charset="2"/>
              </a:rPr>
              <a:t>Transformer configuration:</a:t>
            </a:r>
            <a:endParaRPr lang="en-GB" sz="2400" dirty="0"/>
          </a:p>
          <a:p>
            <a:pPr lvl="0"/>
            <a:endParaRPr lang="en-GB" dirty="0"/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759351" y="3861248"/>
            <a:ext cx="5461752" cy="24006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add-data-service</a:t>
            </a: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service-name	</a:t>
            </a:r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GB" sz="12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FXPriceAdapterPricingSvc</a:t>
            </a:r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${THIS_LEG}</a:t>
            </a: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include-pattern	"^/</a:t>
            </a:r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FX/"</a:t>
            </a: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add-source-group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required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add-priority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label		</a:t>
            </a:r>
            <a:r>
              <a:rPr lang="en-GB" sz="120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FXPriceAdapter</a:t>
            </a:r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${</a:t>
            </a:r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THIS_LEG}</a:t>
            </a: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end-priority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end-source-group</a:t>
            </a:r>
            <a:endParaRPr lang="en-GB" sz="12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end-data-service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396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Why Data Services?</a:t>
            </a: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38D7AAD8-63C6-4E65-AEA8-CEE1F5A66CBB}" type="slidenum">
              <a:rPr lang="en-GB" smtClean="0"/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GB" dirty="0" smtClean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827673223"/>
              </p:ext>
            </p:extLst>
          </p:nvPr>
        </p:nvGraphicFramePr>
        <p:xfrm>
          <a:off x="1187624" y="1700808"/>
          <a:ext cx="6768752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509423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6357938" y="5357813"/>
            <a:ext cx="1357312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backup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000500" y="5357813"/>
            <a:ext cx="1357313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backup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643063" y="5357813"/>
            <a:ext cx="1357312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backup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39750" y="2143125"/>
            <a:ext cx="1389063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/>
              <a:t>Liberator</a:t>
            </a:r>
          </a:p>
        </p:txBody>
      </p:sp>
      <p:sp>
        <p:nvSpPr>
          <p:cNvPr id="737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Without Data Services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9FB96E-E514-4D25-9C49-C553A09F4E1F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GB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0"/>
            <a:ext cx="337661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/>
              <a:t>© </a:t>
            </a:r>
            <a:r>
              <a:rPr lang="en-GB" dirty="0" smtClean="0"/>
              <a:t>2013 </a:t>
            </a:r>
            <a:r>
              <a:rPr lang="en-GB" dirty="0"/>
              <a:t>CAPLIN SYSTEMS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714750" y="2000250"/>
            <a:ext cx="1643063" cy="64293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DataSource Applications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428750" y="4929188"/>
            <a:ext cx="1357313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smtClean="0">
                <a:solidFill>
                  <a:schemeClr val="dk1"/>
                </a:solidFill>
              </a:rPr>
              <a:t>Feed</a:t>
            </a:r>
            <a:br>
              <a:rPr lang="en-GB" sz="1600" dirty="0" smtClean="0">
                <a:solidFill>
                  <a:schemeClr val="dk1"/>
                </a:solidFill>
              </a:rPr>
            </a:br>
            <a:r>
              <a:rPr lang="en-GB" sz="1600" dirty="0" smtClean="0">
                <a:solidFill>
                  <a:schemeClr val="dk1"/>
                </a:solidFill>
              </a:rPr>
              <a:t>Handler </a:t>
            </a:r>
            <a:r>
              <a:rPr lang="en-GB" sz="1600" dirty="0">
                <a:solidFill>
                  <a:schemeClr val="dk1"/>
                </a:solidFill>
              </a:rPr>
              <a:t>1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857625" y="4929188"/>
            <a:ext cx="1357313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smtClean="0">
                <a:solidFill>
                  <a:schemeClr val="dk1"/>
                </a:solidFill>
              </a:rPr>
              <a:t>Feed</a:t>
            </a:r>
            <a:br>
              <a:rPr lang="en-GB" sz="1600" dirty="0" smtClean="0">
                <a:solidFill>
                  <a:schemeClr val="dk1"/>
                </a:solidFill>
              </a:rPr>
            </a:br>
            <a:r>
              <a:rPr lang="en-GB" sz="1600" dirty="0" smtClean="0">
                <a:solidFill>
                  <a:schemeClr val="dk1"/>
                </a:solidFill>
              </a:rPr>
              <a:t>Handler </a:t>
            </a:r>
            <a:r>
              <a:rPr lang="en-GB" sz="1600" dirty="0">
                <a:solidFill>
                  <a:schemeClr val="dk1"/>
                </a:solidFill>
              </a:rPr>
              <a:t>2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5063" y="4929188"/>
            <a:ext cx="1357312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Feed </a:t>
            </a:r>
            <a:r>
              <a:rPr lang="en-GB" sz="1600" dirty="0" smtClean="0">
                <a:solidFill>
                  <a:schemeClr val="dk1"/>
                </a:solidFill>
              </a:rPr>
              <a:t/>
            </a:r>
            <a:br>
              <a:rPr lang="en-GB" sz="1600" dirty="0" smtClean="0">
                <a:solidFill>
                  <a:schemeClr val="dk1"/>
                </a:solidFill>
              </a:rPr>
            </a:br>
            <a:r>
              <a:rPr lang="en-GB" sz="1600" dirty="0" smtClean="0">
                <a:solidFill>
                  <a:schemeClr val="dk1"/>
                </a:solidFill>
              </a:rPr>
              <a:t>Handler </a:t>
            </a:r>
            <a:r>
              <a:rPr lang="en-GB" sz="1600" dirty="0">
                <a:solidFill>
                  <a:schemeClr val="dk1"/>
                </a:solidFill>
              </a:rPr>
              <a:t>3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643563" y="2143125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6625" y="2143125"/>
            <a:ext cx="1389063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2126396" y="2143125"/>
            <a:ext cx="1389063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/>
              <a:t>Liberator</a:t>
            </a:r>
          </a:p>
        </p:txBody>
      </p:sp>
    </p:spTree>
    <p:extLst>
      <p:ext uri="{BB962C8B-B14F-4D97-AF65-F5344CB8AC3E}">
        <p14:creationId xmlns:p14="http://schemas.microsoft.com/office/powerpoint/2010/main" val="1264255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6357938" y="5357813"/>
            <a:ext cx="1357312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backup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000500" y="5357813"/>
            <a:ext cx="1357313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backup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643063" y="5357813"/>
            <a:ext cx="1357312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backup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39750" y="2143125"/>
            <a:ext cx="1389063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747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Without Data Services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59B94E-0AC8-4FFA-91DF-67D426E53683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GB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0"/>
            <a:ext cx="337661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/>
              <a:t>© </a:t>
            </a:r>
            <a:r>
              <a:rPr lang="en-GB" dirty="0" smtClean="0"/>
              <a:t>2013 </a:t>
            </a:r>
            <a:r>
              <a:rPr lang="en-GB" dirty="0"/>
              <a:t>CAPLIN SYSTEMS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714750" y="2000250"/>
            <a:ext cx="1643063" cy="64293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DataSource Applications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428750" y="4929188"/>
            <a:ext cx="1357313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Feed </a:t>
            </a:r>
          </a:p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Handler 1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857625" y="4929188"/>
            <a:ext cx="1357313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Feed </a:t>
            </a:r>
          </a:p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Handler 2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5063" y="4929188"/>
            <a:ext cx="1357312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Feed </a:t>
            </a:r>
          </a:p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Handler 3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143125" y="2143125"/>
            <a:ext cx="1389063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643563" y="2143125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6625" y="2143125"/>
            <a:ext cx="1389063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cxnSp>
        <p:nvCxnSpPr>
          <p:cNvPr id="30" name="Straight Arrow Connector 29"/>
          <p:cNvCxnSpPr>
            <a:stCxn id="12" idx="2"/>
            <a:endCxn id="15" idx="0"/>
          </p:cNvCxnSpPr>
          <p:nvPr/>
        </p:nvCxnSpPr>
        <p:spPr>
          <a:xfrm rot="5400000">
            <a:off x="3392488" y="3786188"/>
            <a:ext cx="2287587" cy="1587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2" idx="2"/>
          </p:cNvCxnSpPr>
          <p:nvPr/>
        </p:nvCxnSpPr>
        <p:spPr>
          <a:xfrm rot="16200000" flipH="1">
            <a:off x="3589338" y="3589338"/>
            <a:ext cx="2643187" cy="750887"/>
          </a:xfrm>
          <a:prstGeom prst="straightConnector1">
            <a:avLst/>
          </a:prstGeom>
          <a:ln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9" idx="2"/>
            <a:endCxn id="13" idx="0"/>
          </p:cNvCxnSpPr>
          <p:nvPr/>
        </p:nvCxnSpPr>
        <p:spPr>
          <a:xfrm rot="16200000" flipH="1">
            <a:off x="455613" y="3278188"/>
            <a:ext cx="2428875" cy="873125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9" idx="2"/>
            <a:endCxn id="16" idx="0"/>
          </p:cNvCxnSpPr>
          <p:nvPr/>
        </p:nvCxnSpPr>
        <p:spPr>
          <a:xfrm rot="16200000" flipH="1">
            <a:off x="2849563" y="884238"/>
            <a:ext cx="2428875" cy="5661025"/>
          </a:xfrm>
          <a:prstGeom prst="straightConnector1">
            <a:avLst/>
          </a:prstGeom>
          <a:ln>
            <a:solidFill>
              <a:schemeClr val="accent5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9" idx="2"/>
          </p:cNvCxnSpPr>
          <p:nvPr/>
        </p:nvCxnSpPr>
        <p:spPr>
          <a:xfrm rot="16200000" flipH="1">
            <a:off x="2188370" y="1545431"/>
            <a:ext cx="3071812" cy="4981575"/>
          </a:xfrm>
          <a:prstGeom prst="straightConnector1">
            <a:avLst/>
          </a:prstGeom>
          <a:ln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9" idx="2"/>
          </p:cNvCxnSpPr>
          <p:nvPr/>
        </p:nvCxnSpPr>
        <p:spPr>
          <a:xfrm rot="16200000" flipH="1">
            <a:off x="723900" y="3009901"/>
            <a:ext cx="2714625" cy="1695450"/>
          </a:xfrm>
          <a:prstGeom prst="straightConnector1">
            <a:avLst/>
          </a:prstGeom>
          <a:ln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20" idx="2"/>
          </p:cNvCxnSpPr>
          <p:nvPr/>
        </p:nvCxnSpPr>
        <p:spPr>
          <a:xfrm rot="5400000">
            <a:off x="1311275" y="3332163"/>
            <a:ext cx="2357437" cy="693738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20" idx="2"/>
          </p:cNvCxnSpPr>
          <p:nvPr/>
        </p:nvCxnSpPr>
        <p:spPr>
          <a:xfrm rot="16200000" flipH="1">
            <a:off x="1561306" y="3775870"/>
            <a:ext cx="2714625" cy="163512"/>
          </a:xfrm>
          <a:prstGeom prst="straightConnector1">
            <a:avLst/>
          </a:prstGeom>
          <a:ln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21" idx="2"/>
          </p:cNvCxnSpPr>
          <p:nvPr/>
        </p:nvCxnSpPr>
        <p:spPr>
          <a:xfrm rot="5400000">
            <a:off x="3132931" y="1653382"/>
            <a:ext cx="2357437" cy="4051300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21" idx="2"/>
          </p:cNvCxnSpPr>
          <p:nvPr/>
        </p:nvCxnSpPr>
        <p:spPr>
          <a:xfrm rot="5400000">
            <a:off x="3347244" y="2224882"/>
            <a:ext cx="2714625" cy="3265487"/>
          </a:xfrm>
          <a:prstGeom prst="straightConnector1">
            <a:avLst/>
          </a:prstGeom>
          <a:ln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21" idx="2"/>
          </p:cNvCxnSpPr>
          <p:nvPr/>
        </p:nvCxnSpPr>
        <p:spPr>
          <a:xfrm rot="16200000" flipH="1">
            <a:off x="5490369" y="3347244"/>
            <a:ext cx="2286000" cy="592138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21" idx="2"/>
          </p:cNvCxnSpPr>
          <p:nvPr/>
        </p:nvCxnSpPr>
        <p:spPr>
          <a:xfrm rot="16200000" flipH="1">
            <a:off x="5383213" y="3454400"/>
            <a:ext cx="2286000" cy="377825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stCxn id="22" idx="2"/>
          </p:cNvCxnSpPr>
          <p:nvPr/>
        </p:nvCxnSpPr>
        <p:spPr>
          <a:xfrm rot="5400000">
            <a:off x="5169694" y="2045494"/>
            <a:ext cx="2357437" cy="3267075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22" idx="2"/>
          </p:cNvCxnSpPr>
          <p:nvPr/>
        </p:nvCxnSpPr>
        <p:spPr>
          <a:xfrm rot="5400000">
            <a:off x="5276851" y="2581275"/>
            <a:ext cx="2786062" cy="2624137"/>
          </a:xfrm>
          <a:prstGeom prst="straightConnector1">
            <a:avLst/>
          </a:prstGeom>
          <a:ln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22" idx="2"/>
          </p:cNvCxnSpPr>
          <p:nvPr/>
        </p:nvCxnSpPr>
        <p:spPr>
          <a:xfrm rot="5400000">
            <a:off x="6348413" y="3152775"/>
            <a:ext cx="2286000" cy="981075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22" idx="2"/>
          </p:cNvCxnSpPr>
          <p:nvPr/>
        </p:nvCxnSpPr>
        <p:spPr>
          <a:xfrm rot="5400000">
            <a:off x="6491287" y="3724276"/>
            <a:ext cx="2714625" cy="266700"/>
          </a:xfrm>
          <a:prstGeom prst="straightConnector1">
            <a:avLst/>
          </a:prstGeom>
          <a:ln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84" name="TextBox 83"/>
          <p:cNvSpPr txBox="1">
            <a:spLocks noChangeArrowheads="1"/>
          </p:cNvSpPr>
          <p:nvPr/>
        </p:nvSpPr>
        <p:spPr bwMode="auto">
          <a:xfrm>
            <a:off x="1071563" y="2857500"/>
            <a:ext cx="40481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100"/>
              <a:t>/FX</a:t>
            </a:r>
          </a:p>
        </p:txBody>
      </p:sp>
      <p:sp>
        <p:nvSpPr>
          <p:cNvPr id="74785" name="TextBox 84"/>
          <p:cNvSpPr txBox="1">
            <a:spLocks noChangeArrowheads="1"/>
          </p:cNvSpPr>
          <p:nvPr/>
        </p:nvSpPr>
        <p:spPr bwMode="auto">
          <a:xfrm>
            <a:off x="5072063" y="2857500"/>
            <a:ext cx="40481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100"/>
              <a:t>/FX</a:t>
            </a:r>
          </a:p>
        </p:txBody>
      </p:sp>
      <p:sp>
        <p:nvSpPr>
          <p:cNvPr id="74786" name="TextBox 85"/>
          <p:cNvSpPr txBox="1">
            <a:spLocks noChangeArrowheads="1"/>
          </p:cNvSpPr>
          <p:nvPr/>
        </p:nvSpPr>
        <p:spPr bwMode="auto">
          <a:xfrm>
            <a:off x="2428875" y="2643188"/>
            <a:ext cx="40481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100"/>
              <a:t>/FX</a:t>
            </a:r>
          </a:p>
        </p:txBody>
      </p:sp>
      <p:sp>
        <p:nvSpPr>
          <p:cNvPr id="74787" name="TextBox 86"/>
          <p:cNvSpPr txBox="1">
            <a:spLocks noChangeArrowheads="1"/>
          </p:cNvSpPr>
          <p:nvPr/>
        </p:nvSpPr>
        <p:spPr bwMode="auto">
          <a:xfrm>
            <a:off x="7572375" y="3286125"/>
            <a:ext cx="34766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100"/>
              <a:t>/FI</a:t>
            </a:r>
          </a:p>
        </p:txBody>
      </p:sp>
      <p:sp>
        <p:nvSpPr>
          <p:cNvPr id="74788" name="TextBox 87"/>
          <p:cNvSpPr txBox="1">
            <a:spLocks noChangeArrowheads="1"/>
          </p:cNvSpPr>
          <p:nvPr/>
        </p:nvSpPr>
        <p:spPr bwMode="auto">
          <a:xfrm>
            <a:off x="1785938" y="2571750"/>
            <a:ext cx="34766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100"/>
              <a:t>/FI</a:t>
            </a:r>
          </a:p>
        </p:txBody>
      </p:sp>
      <p:sp>
        <p:nvSpPr>
          <p:cNvPr id="74789" name="TextBox 88"/>
          <p:cNvSpPr txBox="1">
            <a:spLocks noChangeArrowheads="1"/>
          </p:cNvSpPr>
          <p:nvPr/>
        </p:nvSpPr>
        <p:spPr bwMode="auto">
          <a:xfrm>
            <a:off x="1785938" y="2928938"/>
            <a:ext cx="3476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100"/>
              <a:t>/FI</a:t>
            </a:r>
          </a:p>
        </p:txBody>
      </p:sp>
      <p:sp>
        <p:nvSpPr>
          <p:cNvPr id="74790" name="TextBox 89"/>
          <p:cNvSpPr txBox="1">
            <a:spLocks noChangeArrowheads="1"/>
          </p:cNvSpPr>
          <p:nvPr/>
        </p:nvSpPr>
        <p:spPr bwMode="auto">
          <a:xfrm>
            <a:off x="3786188" y="2786063"/>
            <a:ext cx="7032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100"/>
              <a:t>/TRADE</a:t>
            </a:r>
          </a:p>
        </p:txBody>
      </p:sp>
      <p:sp>
        <p:nvSpPr>
          <p:cNvPr id="74791" name="TextBox 90"/>
          <p:cNvSpPr txBox="1">
            <a:spLocks noChangeArrowheads="1"/>
          </p:cNvSpPr>
          <p:nvPr/>
        </p:nvSpPr>
        <p:spPr bwMode="auto">
          <a:xfrm>
            <a:off x="6786563" y="2714625"/>
            <a:ext cx="70326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100"/>
              <a:t>/TRADE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5572125" y="2071688"/>
            <a:ext cx="3214688" cy="500062"/>
          </a:xfrm>
          <a:prstGeom prst="roundRect">
            <a:avLst/>
          </a:prstGeom>
          <a:noFill/>
          <a:ln w="12700" cmpd="sng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3690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ounded Rectangle 59"/>
          <p:cNvSpPr/>
          <p:nvPr/>
        </p:nvSpPr>
        <p:spPr>
          <a:xfrm>
            <a:off x="3643313" y="3500438"/>
            <a:ext cx="2071687" cy="714375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Transformer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357938" y="5357813"/>
            <a:ext cx="1357312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backup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000500" y="5357813"/>
            <a:ext cx="1357313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backup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643063" y="5357813"/>
            <a:ext cx="1357312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backup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39750" y="2143125"/>
            <a:ext cx="1389063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757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With Data Services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F54EE0-4347-40C1-AEC0-DAE4BE7C270B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GB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0"/>
            <a:ext cx="337661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/>
              <a:t>© </a:t>
            </a:r>
            <a:r>
              <a:rPr lang="en-GB" dirty="0" smtClean="0"/>
              <a:t>2013 </a:t>
            </a:r>
            <a:r>
              <a:rPr lang="en-GB" dirty="0"/>
              <a:t>CAPLIN SYSTEMS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714750" y="2000250"/>
            <a:ext cx="1643063" cy="64293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DataSource Applications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428750" y="4929188"/>
            <a:ext cx="1357313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Feed </a:t>
            </a:r>
          </a:p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Handler 1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857625" y="4929188"/>
            <a:ext cx="1357313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Feed </a:t>
            </a:r>
          </a:p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Handler 2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5063" y="4929188"/>
            <a:ext cx="1357312" cy="5715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Feed </a:t>
            </a:r>
          </a:p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dk1"/>
                </a:solidFill>
              </a:rPr>
              <a:t>Handler 3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143125" y="2143125"/>
            <a:ext cx="1389063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643563" y="2143125"/>
            <a:ext cx="1389062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6625" y="2143125"/>
            <a:ext cx="1389063" cy="357188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Liberator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2143125" y="4500563"/>
            <a:ext cx="485775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1963738" y="4679950"/>
            <a:ext cx="35718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>
            <a:off x="4356100" y="4643438"/>
            <a:ext cx="430213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6823075" y="4678363"/>
            <a:ext cx="357187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143000" y="3000375"/>
            <a:ext cx="685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965200" y="2820988"/>
            <a:ext cx="357187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4358481" y="2856707"/>
            <a:ext cx="42862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7823200" y="2820988"/>
            <a:ext cx="357187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6180138" y="2820988"/>
            <a:ext cx="357187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5400000">
            <a:off x="2679700" y="2820988"/>
            <a:ext cx="357187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03" name="TextBox 43"/>
          <p:cNvSpPr txBox="1">
            <a:spLocks noChangeArrowheads="1"/>
          </p:cNvSpPr>
          <p:nvPr/>
        </p:nvSpPr>
        <p:spPr bwMode="auto">
          <a:xfrm>
            <a:off x="3857625" y="3143250"/>
            <a:ext cx="13573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100"/>
              <a:t>/FX   /FI   /TRADE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500438" y="3429000"/>
            <a:ext cx="2071687" cy="714375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0473" tIns="164753" rIns="210473" bIns="164753" numCol="1" spcCol="1270" anchor="ctr" anchorCtr="0">
            <a:noAutofit/>
          </a:bodyPr>
          <a:lstStyle/>
          <a:p>
            <a:pPr algn="ctr" defTabSz="10668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dk1"/>
                </a:solidFill>
              </a:rPr>
              <a:t>Transformer</a:t>
            </a:r>
          </a:p>
        </p:txBody>
      </p:sp>
      <p:sp>
        <p:nvSpPr>
          <p:cNvPr id="75805" name="TextBox 57"/>
          <p:cNvSpPr txBox="1">
            <a:spLocks noChangeArrowheads="1"/>
          </p:cNvSpPr>
          <p:nvPr/>
        </p:nvSpPr>
        <p:spPr bwMode="auto">
          <a:xfrm>
            <a:off x="5786438" y="3500438"/>
            <a:ext cx="15716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100"/>
              <a:t>Load balancing</a:t>
            </a:r>
          </a:p>
          <a:p>
            <a:r>
              <a:rPr lang="en-GB" sz="1100"/>
              <a:t>Failover strategies</a:t>
            </a:r>
          </a:p>
          <a:p>
            <a:endParaRPr lang="en-GB" sz="1100"/>
          </a:p>
        </p:txBody>
      </p:sp>
      <p:sp>
        <p:nvSpPr>
          <p:cNvPr id="75806" name="TextBox 58"/>
          <p:cNvSpPr txBox="1">
            <a:spLocks noChangeArrowheads="1"/>
          </p:cNvSpPr>
          <p:nvPr/>
        </p:nvSpPr>
        <p:spPr bwMode="auto">
          <a:xfrm>
            <a:off x="1857375" y="3500438"/>
            <a:ext cx="15716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100"/>
              <a:t>Feed normalisation</a:t>
            </a:r>
          </a:p>
          <a:p>
            <a:r>
              <a:rPr lang="en-GB" sz="1100"/>
              <a:t>Analytics &amp; formatting</a:t>
            </a:r>
          </a:p>
          <a:p>
            <a:endParaRPr lang="en-GB" sz="1100"/>
          </a:p>
        </p:txBody>
      </p:sp>
      <p:sp>
        <p:nvSpPr>
          <p:cNvPr id="61" name="Rounded Rectangle 60"/>
          <p:cNvSpPr/>
          <p:nvPr/>
        </p:nvSpPr>
        <p:spPr>
          <a:xfrm>
            <a:off x="5572125" y="2071688"/>
            <a:ext cx="3214688" cy="500062"/>
          </a:xfrm>
          <a:prstGeom prst="roundRect">
            <a:avLst/>
          </a:prstGeom>
          <a:noFill/>
          <a:ln w="12700" cmpd="sng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2234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Data Services</a:t>
            </a: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CEAB5E72-2D2C-4A2C-B667-B795FFF343C1}" type="slidenum">
              <a:rPr lang="en-GB" smtClean="0"/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GB" dirty="0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04704228"/>
              </p:ext>
            </p:extLst>
          </p:nvPr>
        </p:nvGraphicFramePr>
        <p:xfrm>
          <a:off x="1067780" y="1376772"/>
          <a:ext cx="700844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327014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677</Words>
  <Application>Microsoft Office PowerPoint</Application>
  <PresentationFormat>On-screen Show (4:3)</PresentationFormat>
  <Paragraphs>245</Paragraphs>
  <Slides>21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4-3-pp-pres</vt:lpstr>
      <vt:lpstr>Data Services</vt:lpstr>
      <vt:lpstr>Data Services</vt:lpstr>
      <vt:lpstr>Data Services</vt:lpstr>
      <vt:lpstr>Data Services</vt:lpstr>
      <vt:lpstr>Why Data Services?</vt:lpstr>
      <vt:lpstr>Without Data Services</vt:lpstr>
      <vt:lpstr>Without Data Services</vt:lpstr>
      <vt:lpstr>With Data Services</vt:lpstr>
      <vt:lpstr>Data Services</vt:lpstr>
      <vt:lpstr>Bandwidth optimisation</vt:lpstr>
      <vt:lpstr>Bandwidth optimisation</vt:lpstr>
      <vt:lpstr>Data Service Configuration</vt:lpstr>
      <vt:lpstr>Failover</vt:lpstr>
      <vt:lpstr>Failover Configuration</vt:lpstr>
      <vt:lpstr>Load Balancing</vt:lpstr>
      <vt:lpstr>Load Balancing Configuration</vt:lpstr>
      <vt:lpstr>Shared Data</vt:lpstr>
      <vt:lpstr>Shared Data Configuration</vt:lpstr>
      <vt:lpstr>Finally …</vt:lpstr>
      <vt:lpstr>Complex Data Service</vt:lpstr>
      <vt:lpstr>Create a Shared Data Service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2013-11-05T06:19:48Z</dcterms:created>
  <dcterms:modified xsi:type="dcterms:W3CDTF">2013-11-05T06:19:52Z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